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ubik Medium"/>
      <p:regular r:id="rId20"/>
      <p:bold r:id="rId21"/>
      <p:italic r:id="rId22"/>
      <p:boldItalic r:id="rId23"/>
    </p:embeddedFont>
    <p:embeddedFont>
      <p:font typeface="Rubik Light"/>
      <p:regular r:id="rId24"/>
      <p:bold r:id="rId25"/>
      <p:italic r:id="rId26"/>
      <p:boldItalic r:id="rId27"/>
    </p:embeddedFont>
    <p:embeddedFont>
      <p:font typeface="Rubik"/>
      <p:regular r:id="rId28"/>
      <p:bold r:id="rId29"/>
      <p:italic r:id="rId30"/>
      <p:boldItalic r:id="rId31"/>
    </p:embeddedFont>
    <p:embeddedFont>
      <p:font typeface="Rubik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6" roundtripDataSignature="AMtx7mhAL9iBuA6pUimjrpbAFawHHFn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regular.fntdata"/><Relationship Id="rId22" Type="http://schemas.openxmlformats.org/officeDocument/2006/relationships/font" Target="fonts/RubikMedium-italic.fntdata"/><Relationship Id="rId21" Type="http://schemas.openxmlformats.org/officeDocument/2006/relationships/font" Target="fonts/RubikMedium-bold.fntdata"/><Relationship Id="rId24" Type="http://schemas.openxmlformats.org/officeDocument/2006/relationships/font" Target="fonts/RubikLight-regular.fntdata"/><Relationship Id="rId23" Type="http://schemas.openxmlformats.org/officeDocument/2006/relationships/font" Target="fonts/Rubik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Light-italic.fntdata"/><Relationship Id="rId25" Type="http://schemas.openxmlformats.org/officeDocument/2006/relationships/font" Target="fonts/RubikLight-bold.fntdata"/><Relationship Id="rId28" Type="http://schemas.openxmlformats.org/officeDocument/2006/relationships/font" Target="fonts/Rubik-regular.fntdata"/><Relationship Id="rId27" Type="http://schemas.openxmlformats.org/officeDocument/2006/relationships/font" Target="fonts/Rubik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Italic.fntdata"/><Relationship Id="rId30" Type="http://schemas.openxmlformats.org/officeDocument/2006/relationships/font" Target="fonts/Rubik-italic.fntdata"/><Relationship Id="rId11" Type="http://schemas.openxmlformats.org/officeDocument/2006/relationships/slide" Target="slides/slide6.xml"/><Relationship Id="rId33" Type="http://schemas.openxmlformats.org/officeDocument/2006/relationships/font" Target="fonts/RubikSemiBold-bold.fntdata"/><Relationship Id="rId10" Type="http://schemas.openxmlformats.org/officeDocument/2006/relationships/slide" Target="slides/slide5.xml"/><Relationship Id="rId32" Type="http://schemas.openxmlformats.org/officeDocument/2006/relationships/font" Target="fonts/RubikSemiBold-regular.fntdata"/><Relationship Id="rId13" Type="http://schemas.openxmlformats.org/officeDocument/2006/relationships/slide" Target="slides/slide8.xml"/><Relationship Id="rId35" Type="http://schemas.openxmlformats.org/officeDocument/2006/relationships/font" Target="fonts/RubikSemiBold-boldItalic.fntdata"/><Relationship Id="rId12" Type="http://schemas.openxmlformats.org/officeDocument/2006/relationships/slide" Target="slides/slide7.xml"/><Relationship Id="rId34" Type="http://schemas.openxmlformats.org/officeDocument/2006/relationships/font" Target="fonts/RubikSemiBold-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b74717ac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db74717ac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b74717ac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db74717ac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ec2985a6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3ec2985a68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74717ac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db74717ac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5ee86830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65ee868302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5ee8683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5ee86830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ec2985a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3ec2985a6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ec2985a6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3ec2985a68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b74717a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db74717ac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ec2985a6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3ec2985a6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 name="Google Shape;1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1.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lookerstudio.google.com/reporting/01626241-b347-4d5f-bd87-9fd7285b447f" TargetMode="External"/><Relationship Id="rId5" Type="http://schemas.openxmlformats.org/officeDocument/2006/relationships/image" Target="../media/image33.jpg"/><Relationship Id="rId6" Type="http://schemas.openxmlformats.org/officeDocument/2006/relationships/image" Target="../media/image1.png"/><Relationship Id="rId7"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github.com/harisdwir/Rakamin_KF_Analytics_hrsdwr" TargetMode="External"/><Relationship Id="rId5" Type="http://schemas.openxmlformats.org/officeDocument/2006/relationships/hyperlink" Target="https://github.com/harisdwir/Rakamin_KF_Analytics_hrsdwr" TargetMode="External"/><Relationship Id="rId6" Type="http://schemas.openxmlformats.org/officeDocument/2006/relationships/hyperlink" Target="https://github.com/harisdwir/Rakamin_KF_Analytics_hrsdwr" TargetMode="External"/><Relationship Id="rId7" Type="http://schemas.openxmlformats.org/officeDocument/2006/relationships/image" Target="../media/image1.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9.jp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coursera.org/verify/professional-cert/Z72ZMCATRL3R" TargetMode="External"/><Relationship Id="rId9" Type="http://schemas.openxmlformats.org/officeDocument/2006/relationships/image" Target="../media/image12.png"/><Relationship Id="rId5" Type="http://schemas.openxmlformats.org/officeDocument/2006/relationships/hyperlink" Target="https://coursera.org/verify/professional-cert/Z72ZMCATRL3R" TargetMode="External"/><Relationship Id="rId6" Type="http://schemas.openxmlformats.org/officeDocument/2006/relationships/hyperlink" Target="https://coursera.org/verify/C2BSU65G8HU7" TargetMode="External"/><Relationship Id="rId7" Type="http://schemas.openxmlformats.org/officeDocument/2006/relationships/hyperlink" Target="https://aws.amazon.com/verification" TargetMode="External"/><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32.png"/></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3.png"/><Relationship Id="rId13" Type="http://schemas.openxmlformats.org/officeDocument/2006/relationships/image" Target="../media/image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drive.google.com/drive/folders/1-_rdPBE8-OgKAOSyAaCiNsXGWA2tPmtM?usp=drive_link" TargetMode="External"/><Relationship Id="rId9" Type="http://schemas.openxmlformats.org/officeDocument/2006/relationships/image" Target="../media/image15.png"/><Relationship Id="rId1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
          <p:cNvSpPr txBox="1"/>
          <p:nvPr/>
        </p:nvSpPr>
        <p:spPr>
          <a:xfrm>
            <a:off x="517900" y="1596200"/>
            <a:ext cx="6239100" cy="16161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 sz="3100">
                <a:solidFill>
                  <a:schemeClr val="lt1"/>
                </a:solidFill>
                <a:latin typeface="Rubik"/>
                <a:ea typeface="Rubik"/>
                <a:cs typeface="Rubik"/>
                <a:sym typeface="Rubik"/>
              </a:rPr>
              <a:t>Kimia Farma Business Performance Analytics </a:t>
            </a:r>
            <a:r>
              <a:rPr b="1" lang="en" sz="3100">
                <a:solidFill>
                  <a:srgbClr val="FFFFFF"/>
                </a:solidFill>
                <a:latin typeface="Rubik"/>
                <a:ea typeface="Rubik"/>
                <a:cs typeface="Rubik"/>
                <a:sym typeface="Rubik"/>
              </a:rPr>
              <a:t>Business Year </a:t>
            </a:r>
            <a:r>
              <a:rPr b="1" lang="en" sz="3100">
                <a:solidFill>
                  <a:schemeClr val="lt1"/>
                </a:solidFill>
                <a:latin typeface="Rubik"/>
                <a:ea typeface="Rubik"/>
                <a:cs typeface="Rubik"/>
                <a:sym typeface="Rubik"/>
              </a:rPr>
              <a:t>2020-2023</a:t>
            </a:r>
            <a:endParaRPr b="0" i="0" sz="600" u="none" cap="none" strike="noStrik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Rubik SemiBold"/>
                <a:ea typeface="Rubik SemiBold"/>
                <a:cs typeface="Rubik SemiBold"/>
                <a:sym typeface="Rubik SemiBold"/>
              </a:rPr>
              <a:t>Kimia Farma - Big Data Analytics</a:t>
            </a:r>
            <a:endParaRPr b="0" i="0" sz="2500" u="none" cap="none" strike="noStrik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Rubik Light"/>
                <a:ea typeface="Rubik Light"/>
                <a:cs typeface="Rubik Light"/>
                <a:sym typeface="Rubik Light"/>
              </a:rPr>
              <a:t>Presented by</a:t>
            </a:r>
            <a:endParaRPr b="0" i="0" sz="2000" u="none" cap="none" strike="noStrike">
              <a:solidFill>
                <a:schemeClr val="lt1"/>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Haris Dwi Rahmatullah</a:t>
            </a:r>
            <a:endParaRPr b="0" i="0" sz="3000" u="none" cap="none" strike="noStrike">
              <a:solidFill>
                <a:schemeClr val="lt1"/>
              </a:solidFill>
              <a:latin typeface="Rubik Light"/>
              <a:ea typeface="Rubik Light"/>
              <a:cs typeface="Rubik Light"/>
              <a:sym typeface="Rubik Light"/>
            </a:endParaRPr>
          </a:p>
        </p:txBody>
      </p:sp>
      <p:pic>
        <p:nvPicPr>
          <p:cNvPr id="61" name="Google Shape;61;p1"/>
          <p:cNvPicPr preferRelativeResize="0"/>
          <p:nvPr/>
        </p:nvPicPr>
        <p:blipFill rotWithShape="1">
          <a:blip r:embed="rId5">
            <a:alphaModFix/>
          </a:blip>
          <a:srcRect b="0" l="0" r="0" t="0"/>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2db74717acd_0_7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02" name="Google Shape;202;g2db74717acd_0_73"/>
          <p:cNvSpPr txBox="1"/>
          <p:nvPr/>
        </p:nvSpPr>
        <p:spPr>
          <a:xfrm>
            <a:off x="340500" y="120325"/>
            <a:ext cx="43362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2000">
                <a:latin typeface="Rubik"/>
                <a:ea typeface="Rubik"/>
                <a:cs typeface="Rubik"/>
                <a:sym typeface="Rubik"/>
              </a:rPr>
              <a:t>2. Persentase_gross_laba</a:t>
            </a:r>
            <a:r>
              <a:rPr lang="en" sz="2000">
                <a:latin typeface="Rubik"/>
                <a:ea typeface="Rubik"/>
                <a:cs typeface="Rubik"/>
                <a:sym typeface="Rubik"/>
              </a:rPr>
              <a:t> Column</a:t>
            </a:r>
            <a:endParaRPr b="0" i="0" sz="2000" u="none" cap="none" strike="noStrike">
              <a:solidFill>
                <a:srgbClr val="000000"/>
              </a:solidFill>
              <a:latin typeface="Rubik"/>
              <a:ea typeface="Rubik"/>
              <a:cs typeface="Rubik"/>
              <a:sym typeface="Rubik"/>
            </a:endParaRPr>
          </a:p>
        </p:txBody>
      </p:sp>
      <p:sp>
        <p:nvSpPr>
          <p:cNvPr id="203" name="Google Shape;203;g2db74717acd_0_73"/>
          <p:cNvSpPr txBox="1"/>
          <p:nvPr/>
        </p:nvSpPr>
        <p:spPr>
          <a:xfrm>
            <a:off x="4283700" y="823925"/>
            <a:ext cx="4860300" cy="3971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the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Clr>
                <a:srgbClr val="000000"/>
              </a:buClr>
              <a:buSzPts val="1200"/>
              <a:buFont typeface="Rubik"/>
              <a:buAutoNum type="arabicPeriod"/>
            </a:pPr>
            <a:r>
              <a:rPr lang="en" sz="1200">
                <a:solidFill>
                  <a:schemeClr val="dk1"/>
                </a:solidFill>
                <a:latin typeface="Rubik"/>
                <a:ea typeface="Rubik"/>
                <a:cs typeface="Rubik"/>
                <a:sym typeface="Rubik"/>
              </a:rPr>
              <a:t>Add the dataset and table where you want to add the column. Give a single quote (‘) symbol. </a:t>
            </a:r>
            <a:endParaRPr sz="1200">
              <a:latin typeface="Rubik"/>
              <a:ea typeface="Rubik"/>
              <a:cs typeface="Rubik"/>
              <a:sym typeface="Rubik"/>
            </a:endParaRPr>
          </a:p>
          <a:p>
            <a:pPr indent="-190500" lvl="0" marL="114300" marR="0" rtl="0" algn="l">
              <a:lnSpc>
                <a:spcPct val="150000"/>
              </a:lnSpc>
              <a:spcBef>
                <a:spcPts val="0"/>
              </a:spcBef>
              <a:spcAft>
                <a:spcPts val="0"/>
              </a:spcAft>
              <a:buClr>
                <a:srgbClr val="000000"/>
              </a:buClr>
              <a:buSzPts val="1200"/>
              <a:buFont typeface="Rubik"/>
              <a:buAutoNum type="arabicPeriod"/>
            </a:pPr>
            <a:r>
              <a:rPr lang="en" sz="1200">
                <a:solidFill>
                  <a:schemeClr val="dk1"/>
                </a:solidFill>
                <a:latin typeface="Rubik"/>
                <a:ea typeface="Rubik"/>
                <a:cs typeface="Rubik"/>
                <a:sym typeface="Rubik"/>
              </a:rPr>
              <a:t>Use ADD COLUMN to add a column. Use STRING  data type.</a:t>
            </a:r>
            <a:endParaRPr sz="1200">
              <a:solidFill>
                <a:schemeClr val="dk1"/>
              </a:solidFill>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CASE statement to perform a conditional logical operation. This command like IF-ELSE on other programming language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Dont’t forget to give END command to show end of conditional statement.</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Use WHERE clause to filter column. Here I use IS NULL as a filter column. Because I want to assign value to the empty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204" name="Google Shape;204;g2db74717acd_0_73"/>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STRING is same data type as VARCHAR on MySQL</a:t>
            </a:r>
            <a:endParaRPr sz="1000">
              <a:solidFill>
                <a:schemeClr val="dk2"/>
              </a:solidFill>
            </a:endParaRPr>
          </a:p>
        </p:txBody>
      </p:sp>
      <p:pic>
        <p:nvPicPr>
          <p:cNvPr id="205" name="Google Shape;205;g2db74717acd_0_73"/>
          <p:cNvPicPr preferRelativeResize="0"/>
          <p:nvPr/>
        </p:nvPicPr>
        <p:blipFill>
          <a:blip r:embed="rId4">
            <a:alphaModFix/>
          </a:blip>
          <a:stretch>
            <a:fillRect/>
          </a:stretch>
        </p:blipFill>
        <p:spPr>
          <a:xfrm>
            <a:off x="340500" y="823925"/>
            <a:ext cx="3802875" cy="2905125"/>
          </a:xfrm>
          <a:prstGeom prst="rect">
            <a:avLst/>
          </a:prstGeom>
          <a:noFill/>
          <a:ln>
            <a:noFill/>
          </a:ln>
        </p:spPr>
      </p:pic>
      <p:grpSp>
        <p:nvGrpSpPr>
          <p:cNvPr id="206" name="Google Shape;206;g2db74717acd_0_73"/>
          <p:cNvGrpSpPr/>
          <p:nvPr/>
        </p:nvGrpSpPr>
        <p:grpSpPr>
          <a:xfrm>
            <a:off x="6534150" y="190950"/>
            <a:ext cx="2392902" cy="492600"/>
            <a:chOff x="6486525" y="390975"/>
            <a:chExt cx="2392902" cy="492600"/>
          </a:xfrm>
        </p:grpSpPr>
        <p:pic>
          <p:nvPicPr>
            <p:cNvPr id="207" name="Google Shape;207;g2db74717acd_0_73"/>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208" name="Google Shape;208;g2db74717acd_0_73"/>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209" name="Google Shape;209;g2db74717acd_0_7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db74717acd_0_8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15" name="Google Shape;215;g2db74717acd_0_85"/>
          <p:cNvSpPr txBox="1"/>
          <p:nvPr/>
        </p:nvSpPr>
        <p:spPr>
          <a:xfrm>
            <a:off x="340500" y="120325"/>
            <a:ext cx="43362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2000">
                <a:latin typeface="Rubik"/>
                <a:ea typeface="Rubik"/>
                <a:cs typeface="Rubik"/>
                <a:sym typeface="Rubik"/>
              </a:rPr>
              <a:t>3</a:t>
            </a:r>
            <a:r>
              <a:rPr lang="en" sz="2000">
                <a:latin typeface="Rubik"/>
                <a:ea typeface="Rubik"/>
                <a:cs typeface="Rubik"/>
                <a:sym typeface="Rubik"/>
              </a:rPr>
              <a:t>. Nett_profit Column</a:t>
            </a:r>
            <a:endParaRPr b="0" i="0" sz="2000" u="none" cap="none" strike="noStrike">
              <a:solidFill>
                <a:srgbClr val="000000"/>
              </a:solidFill>
              <a:latin typeface="Rubik"/>
              <a:ea typeface="Rubik"/>
              <a:cs typeface="Rubik"/>
              <a:sym typeface="Rubik"/>
            </a:endParaRPr>
          </a:p>
        </p:txBody>
      </p:sp>
      <p:sp>
        <p:nvSpPr>
          <p:cNvPr id="216" name="Google Shape;216;g2db74717acd_0_85"/>
          <p:cNvSpPr txBox="1"/>
          <p:nvPr/>
        </p:nvSpPr>
        <p:spPr>
          <a:xfrm>
            <a:off x="4283700" y="726925"/>
            <a:ext cx="4860300" cy="3971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the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Add the dataset and table where you want to add the column. </a:t>
            </a:r>
            <a:r>
              <a:rPr lang="en" sz="1200">
                <a:solidFill>
                  <a:schemeClr val="dk1"/>
                </a:solidFill>
                <a:latin typeface="Rubik"/>
                <a:ea typeface="Rubik"/>
                <a:cs typeface="Rubik"/>
                <a:sym typeface="Rubik"/>
              </a:rPr>
              <a:t>Give a single quote (‘) symbol</a:t>
            </a:r>
            <a:r>
              <a:rPr lang="en" sz="1200">
                <a:latin typeface="Rubik"/>
                <a:ea typeface="Rubik"/>
                <a:cs typeface="Rubik"/>
                <a:sym typeface="Rubik"/>
              </a:rPr>
              <a:t>. </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ADD COLUMN to add a column. Use </a:t>
            </a:r>
            <a:r>
              <a:rPr lang="en" sz="1200">
                <a:solidFill>
                  <a:schemeClr val="dk1"/>
                </a:solidFill>
                <a:latin typeface="Rubik"/>
                <a:ea typeface="Rubik"/>
                <a:cs typeface="Rubik"/>
                <a:sym typeface="Rubik"/>
              </a:rPr>
              <a:t> FLOAT64 data type.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CASE statement to perform a conditional logical operation. This command like IF-ELSE on other programming language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Dont’t forget to give END command to show end of conditional statement.</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Use WHERE clause to filter column. Here I use IS NULL as a filter column. Because I want to assign value to the empty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217" name="Google Shape;217;g2db74717acd_0_85"/>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FLOAT64 is same data type as FLOAT on MySQL</a:t>
            </a:r>
            <a:endParaRPr sz="1000">
              <a:solidFill>
                <a:schemeClr val="dk2"/>
              </a:solidFill>
            </a:endParaRPr>
          </a:p>
        </p:txBody>
      </p:sp>
      <p:pic>
        <p:nvPicPr>
          <p:cNvPr id="218" name="Google Shape;218;g2db74717acd_0_85"/>
          <p:cNvPicPr preferRelativeResize="0"/>
          <p:nvPr/>
        </p:nvPicPr>
        <p:blipFill>
          <a:blip r:embed="rId4">
            <a:alphaModFix/>
          </a:blip>
          <a:stretch>
            <a:fillRect/>
          </a:stretch>
        </p:blipFill>
        <p:spPr>
          <a:xfrm>
            <a:off x="340500" y="726925"/>
            <a:ext cx="3812399" cy="3121175"/>
          </a:xfrm>
          <a:prstGeom prst="rect">
            <a:avLst/>
          </a:prstGeom>
          <a:noFill/>
          <a:ln>
            <a:noFill/>
          </a:ln>
        </p:spPr>
      </p:pic>
      <p:grpSp>
        <p:nvGrpSpPr>
          <p:cNvPr id="219" name="Google Shape;219;g2db74717acd_0_85"/>
          <p:cNvGrpSpPr/>
          <p:nvPr/>
        </p:nvGrpSpPr>
        <p:grpSpPr>
          <a:xfrm>
            <a:off x="6534150" y="190950"/>
            <a:ext cx="2392902" cy="492600"/>
            <a:chOff x="6486525" y="390975"/>
            <a:chExt cx="2392902" cy="492600"/>
          </a:xfrm>
        </p:grpSpPr>
        <p:pic>
          <p:nvPicPr>
            <p:cNvPr id="220" name="Google Shape;220;g2db74717acd_0_85"/>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221" name="Google Shape;221;g2db74717acd_0_85"/>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222" name="Google Shape;222;g2db74717acd_0_85"/>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23ec2985a68_1_5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28" name="Google Shape;228;g23ec2985a68_1_56"/>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229" name="Google Shape;229;g23ec2985a68_1_56"/>
          <p:cNvSpPr txBox="1"/>
          <p:nvPr/>
        </p:nvSpPr>
        <p:spPr>
          <a:xfrm>
            <a:off x="103675" y="4686300"/>
            <a:ext cx="4317000" cy="6771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lang="en" sz="800">
                <a:solidFill>
                  <a:schemeClr val="dk1"/>
                </a:solidFill>
                <a:latin typeface="Rubik"/>
                <a:ea typeface="Rubik"/>
                <a:cs typeface="Rubik"/>
                <a:sym typeface="Rubik"/>
              </a:rPr>
              <a:t>Looker Studio Link :</a:t>
            </a:r>
            <a:endParaRPr sz="8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400"/>
              <a:buFont typeface="Arial"/>
              <a:buNone/>
            </a:pPr>
            <a:r>
              <a:rPr lang="en" sz="800" u="sng">
                <a:solidFill>
                  <a:schemeClr val="hlink"/>
                </a:solidFill>
                <a:latin typeface="Rubik"/>
                <a:ea typeface="Rubik"/>
                <a:cs typeface="Rubik"/>
                <a:sym typeface="Rubik"/>
                <a:hlinkClick r:id="rId4"/>
              </a:rPr>
              <a:t>https://lookerstudio.google.com/reporting/01626241-b347-4d5f-bd87-9fd7285b447f</a:t>
            </a:r>
            <a:endParaRPr sz="8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400"/>
              <a:buFont typeface="Arial"/>
              <a:buNone/>
            </a:pPr>
            <a:r>
              <a:t/>
            </a:r>
            <a:endParaRPr sz="800">
              <a:solidFill>
                <a:schemeClr val="dk1"/>
              </a:solidFill>
              <a:latin typeface="Rubik"/>
              <a:ea typeface="Rubik"/>
              <a:cs typeface="Rubik"/>
              <a:sym typeface="Rubik"/>
            </a:endParaRPr>
          </a:p>
        </p:txBody>
      </p:sp>
      <p:pic>
        <p:nvPicPr>
          <p:cNvPr id="230" name="Google Shape;230;g23ec2985a68_1_56"/>
          <p:cNvPicPr preferRelativeResize="0"/>
          <p:nvPr/>
        </p:nvPicPr>
        <p:blipFill>
          <a:blip r:embed="rId5">
            <a:alphaModFix/>
          </a:blip>
          <a:stretch>
            <a:fillRect/>
          </a:stretch>
        </p:blipFill>
        <p:spPr>
          <a:xfrm>
            <a:off x="936688" y="1052350"/>
            <a:ext cx="4654776" cy="3491075"/>
          </a:xfrm>
          <a:prstGeom prst="rect">
            <a:avLst/>
          </a:prstGeom>
          <a:noFill/>
          <a:ln>
            <a:noFill/>
          </a:ln>
        </p:spPr>
      </p:pic>
      <p:grpSp>
        <p:nvGrpSpPr>
          <p:cNvPr id="231" name="Google Shape;231;g23ec2985a68_1_56"/>
          <p:cNvGrpSpPr/>
          <p:nvPr/>
        </p:nvGrpSpPr>
        <p:grpSpPr>
          <a:xfrm>
            <a:off x="6607650" y="73375"/>
            <a:ext cx="2392902" cy="492600"/>
            <a:chOff x="6486525" y="390975"/>
            <a:chExt cx="2392902" cy="492600"/>
          </a:xfrm>
        </p:grpSpPr>
        <p:pic>
          <p:nvPicPr>
            <p:cNvPr id="232" name="Google Shape;232;g23ec2985a68_1_56"/>
            <p:cNvPicPr preferRelativeResize="0"/>
            <p:nvPr/>
          </p:nvPicPr>
          <p:blipFill rotWithShape="1">
            <a:blip r:embed="rId6">
              <a:alphaModFix/>
            </a:blip>
            <a:srcRect b="5649" l="0" r="0" t="5658"/>
            <a:stretch/>
          </p:blipFill>
          <p:spPr>
            <a:xfrm>
              <a:off x="7859302" y="474850"/>
              <a:ext cx="1020125" cy="401642"/>
            </a:xfrm>
            <a:prstGeom prst="rect">
              <a:avLst/>
            </a:prstGeom>
            <a:noFill/>
            <a:ln>
              <a:noFill/>
            </a:ln>
          </p:spPr>
        </p:pic>
        <p:pic>
          <p:nvPicPr>
            <p:cNvPr id="233" name="Google Shape;233;g23ec2985a68_1_56"/>
            <p:cNvPicPr preferRelativeResize="0"/>
            <p:nvPr/>
          </p:nvPicPr>
          <p:blipFill rotWithShape="1">
            <a:blip r:embed="rId7">
              <a:alphaModFix/>
            </a:blip>
            <a:srcRect b="0" l="0" r="0" t="0"/>
            <a:stretch/>
          </p:blipFill>
          <p:spPr>
            <a:xfrm>
              <a:off x="6486525" y="517337"/>
              <a:ext cx="865950" cy="316675"/>
            </a:xfrm>
            <a:prstGeom prst="rect">
              <a:avLst/>
            </a:prstGeom>
            <a:noFill/>
            <a:ln>
              <a:noFill/>
            </a:ln>
          </p:spPr>
        </p:pic>
        <p:sp>
          <p:nvSpPr>
            <p:cNvPr id="234" name="Google Shape;234;g23ec2985a68_1_56"/>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
        <p:nvSpPr>
          <p:cNvPr id="235" name="Google Shape;235;g23ec2985a68_1_56"/>
          <p:cNvSpPr txBox="1"/>
          <p:nvPr/>
        </p:nvSpPr>
        <p:spPr>
          <a:xfrm>
            <a:off x="6025250" y="1102175"/>
            <a:ext cx="2483700" cy="29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Rekomendasi</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Mengingat jumlah transaksi yang cukup besar, bisa melakukan up-selling dan cross-selling kepada existing customer untuk meningkatkan net profit di tahun 2024</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Jumlah unique customer yang dilayani masih cukup sedikit, untuk menambah net profit bisa dengan melakukan penjualan kepada customer B2B atau dengan program referall</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db74717acd_0_5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41" name="Google Shape;241;g2db74717acd_0_56"/>
          <p:cNvSpPr txBox="1"/>
          <p:nvPr/>
        </p:nvSpPr>
        <p:spPr>
          <a:xfrm>
            <a:off x="2146800" y="1902150"/>
            <a:ext cx="4850400" cy="1339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lang="en"/>
              <a:t>If you reach this slide and you have any ideas or improvement for this project, you can do a pull request on my GitHub repo. Thanks a lot</a:t>
            </a:r>
            <a:endParaRPr/>
          </a:p>
          <a:p>
            <a:pPr indent="0" lvl="0" marL="0" marR="0" rtl="0" algn="l">
              <a:lnSpc>
                <a:spcPct val="150000"/>
              </a:lnSpc>
              <a:spcBef>
                <a:spcPts val="0"/>
              </a:spcBef>
              <a:spcAft>
                <a:spcPts val="0"/>
              </a:spcAft>
              <a:buClr>
                <a:schemeClr val="dk1"/>
              </a:buClr>
              <a:buSzPts val="1400"/>
              <a:buFont typeface="Arial"/>
              <a:buNone/>
            </a:pPr>
            <a:r>
              <a:rPr lang="en" sz="1200" u="sng">
                <a:solidFill>
                  <a:schemeClr val="hlink"/>
                </a:solidFill>
                <a:latin typeface="Rubik"/>
                <a:ea typeface="Rubik"/>
                <a:cs typeface="Rubik"/>
                <a:sym typeface="Rubik"/>
                <a:hlinkClick r:id="rId4"/>
              </a:rPr>
              <a:t>https://github.com/harisdwir/Rakamin_KF_Analyti</a:t>
            </a:r>
            <a:r>
              <a:rPr lang="en" sz="1200" u="sng">
                <a:solidFill>
                  <a:schemeClr val="hlink"/>
                </a:solidFill>
                <a:latin typeface="Rubik"/>
                <a:ea typeface="Rubik"/>
                <a:cs typeface="Rubik"/>
                <a:sym typeface="Rubik"/>
                <a:hlinkClick r:id="rId5"/>
              </a:rPr>
              <a:t>c</a:t>
            </a:r>
            <a:r>
              <a:rPr lang="en" sz="1200" u="sng">
                <a:solidFill>
                  <a:schemeClr val="hlink"/>
                </a:solidFill>
                <a:latin typeface="Rubik"/>
                <a:ea typeface="Rubik"/>
                <a:cs typeface="Rubik"/>
                <a:sym typeface="Rubik"/>
                <a:hlinkClick r:id="rId6"/>
              </a:rPr>
              <a:t>s_hrsdwr</a:t>
            </a:r>
            <a:r>
              <a:rPr lang="en" sz="1200">
                <a:solidFill>
                  <a:schemeClr val="dk1"/>
                </a:solidFill>
                <a:latin typeface="Rubik"/>
                <a:ea typeface="Rubik"/>
                <a:cs typeface="Rubik"/>
                <a:sym typeface="Rubik"/>
              </a:rPr>
              <a:t> </a:t>
            </a:r>
            <a:endParaRPr sz="1200">
              <a:solidFill>
                <a:schemeClr val="dk1"/>
              </a:solidFill>
              <a:latin typeface="Rubik"/>
              <a:ea typeface="Rubik"/>
              <a:cs typeface="Rubik"/>
              <a:sym typeface="Rubik"/>
            </a:endParaRPr>
          </a:p>
        </p:txBody>
      </p:sp>
      <p:grpSp>
        <p:nvGrpSpPr>
          <p:cNvPr id="242" name="Google Shape;242;g2db74717acd_0_56"/>
          <p:cNvGrpSpPr/>
          <p:nvPr/>
        </p:nvGrpSpPr>
        <p:grpSpPr>
          <a:xfrm>
            <a:off x="6534150" y="190950"/>
            <a:ext cx="2392902" cy="492600"/>
            <a:chOff x="6486525" y="390975"/>
            <a:chExt cx="2392902" cy="492600"/>
          </a:xfrm>
        </p:grpSpPr>
        <p:pic>
          <p:nvPicPr>
            <p:cNvPr id="243" name="Google Shape;243;g2db74717acd_0_56"/>
            <p:cNvPicPr preferRelativeResize="0"/>
            <p:nvPr/>
          </p:nvPicPr>
          <p:blipFill rotWithShape="1">
            <a:blip r:embed="rId7">
              <a:alphaModFix/>
            </a:blip>
            <a:srcRect b="5649" l="0" r="0" t="5658"/>
            <a:stretch/>
          </p:blipFill>
          <p:spPr>
            <a:xfrm>
              <a:off x="7859302" y="474850"/>
              <a:ext cx="1020125" cy="401642"/>
            </a:xfrm>
            <a:prstGeom prst="rect">
              <a:avLst/>
            </a:prstGeom>
            <a:noFill/>
            <a:ln>
              <a:noFill/>
            </a:ln>
          </p:spPr>
        </p:pic>
        <p:pic>
          <p:nvPicPr>
            <p:cNvPr id="244" name="Google Shape;244;g2db74717acd_0_56"/>
            <p:cNvPicPr preferRelativeResize="0"/>
            <p:nvPr/>
          </p:nvPicPr>
          <p:blipFill rotWithShape="1">
            <a:blip r:embed="rId8">
              <a:alphaModFix/>
            </a:blip>
            <a:srcRect b="0" l="0" r="0" t="0"/>
            <a:stretch/>
          </p:blipFill>
          <p:spPr>
            <a:xfrm>
              <a:off x="6486525" y="517337"/>
              <a:ext cx="865950" cy="316675"/>
            </a:xfrm>
            <a:prstGeom prst="rect">
              <a:avLst/>
            </a:prstGeom>
            <a:noFill/>
            <a:ln>
              <a:noFill/>
            </a:ln>
          </p:spPr>
        </p:pic>
        <p:sp>
          <p:nvSpPr>
            <p:cNvPr id="245" name="Google Shape;245;g2db74717acd_0_56"/>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49" name="Shape 249"/>
        <p:cNvGrpSpPr/>
        <p:nvPr/>
      </p:nvGrpSpPr>
      <p:grpSpPr>
        <a:xfrm>
          <a:off x="0" y="0"/>
          <a:ext cx="0" cy="0"/>
          <a:chOff x="0" y="0"/>
          <a:chExt cx="0" cy="0"/>
        </a:xfrm>
      </p:grpSpPr>
      <p:pic>
        <p:nvPicPr>
          <p:cNvPr id="250" name="Google Shape;250;p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51" name="Google Shape;251;p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52" name="Google Shape;252;p8"/>
          <p:cNvSpPr txBox="1"/>
          <p:nvPr/>
        </p:nvSpPr>
        <p:spPr>
          <a:xfrm>
            <a:off x="2376000" y="1939850"/>
            <a:ext cx="4392000" cy="8772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Rubik"/>
                <a:ea typeface="Rubik"/>
                <a:cs typeface="Rubik"/>
                <a:sym typeface="Rubik"/>
              </a:rPr>
              <a:t>Thank You</a:t>
            </a:r>
            <a:endParaRPr b="0" i="0" sz="2000" u="none" cap="none" strike="noStrike">
              <a:solidFill>
                <a:schemeClr val="lt1"/>
              </a:solidFill>
              <a:latin typeface="Rubik"/>
              <a:ea typeface="Rubik"/>
              <a:cs typeface="Rubik"/>
              <a:sym typeface="Rubik"/>
            </a:endParaRPr>
          </a:p>
        </p:txBody>
      </p:sp>
      <p:sp>
        <p:nvSpPr>
          <p:cNvPr id="253" name="Google Shape;253;p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pic>
        <p:nvPicPr>
          <p:cNvPr id="254" name="Google Shape;254;p8"/>
          <p:cNvPicPr preferRelativeResize="0"/>
          <p:nvPr/>
        </p:nvPicPr>
        <p:blipFill rotWithShape="1">
          <a:blip r:embed="rId5">
            <a:alphaModFix/>
          </a:blip>
          <a:srcRect b="0" l="0" r="0" t="0"/>
          <a:stretch/>
        </p:blipFill>
        <p:spPr>
          <a:xfrm>
            <a:off x="4850775" y="4168872"/>
            <a:ext cx="1507113" cy="54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67" name="Google Shape;67;p3"/>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txBox="1"/>
          <p:nvPr/>
        </p:nvSpPr>
        <p:spPr>
          <a:xfrm>
            <a:off x="4867250" y="959175"/>
            <a:ext cx="3850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Haris Dwi Rahmatullah, S.Pi</a:t>
            </a:r>
            <a:endParaRPr b="0" i="0" sz="2000" u="none" cap="none" strike="noStrike">
              <a:solidFill>
                <a:srgbClr val="000000"/>
              </a:solidFill>
              <a:latin typeface="Rubik SemiBold"/>
              <a:ea typeface="Rubik SemiBold"/>
              <a:cs typeface="Rubik SemiBold"/>
              <a:sym typeface="Rubik SemiBold"/>
            </a:endParaRPr>
          </a:p>
        </p:txBody>
      </p:sp>
      <p:sp>
        <p:nvSpPr>
          <p:cNvPr id="69" name="Google Shape;69;p3"/>
          <p:cNvSpPr txBox="1"/>
          <p:nvPr/>
        </p:nvSpPr>
        <p:spPr>
          <a:xfrm>
            <a:off x="4867250" y="1604175"/>
            <a:ext cx="3504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1300">
                <a:solidFill>
                  <a:srgbClr val="019FAB"/>
                </a:solidFill>
                <a:latin typeface="Rubik SemiBold"/>
                <a:ea typeface="Rubik SemiBold"/>
                <a:cs typeface="Rubik SemiBold"/>
                <a:sym typeface="Rubik SemiBold"/>
              </a:rPr>
              <a:t>AWS re/Start Graduate | Data Analytics | DB Admin | Cloud Computing</a:t>
            </a:r>
            <a:endParaRPr b="0" i="0" sz="1300" u="none" cap="none" strike="noStrike">
              <a:solidFill>
                <a:srgbClr val="019FAB"/>
              </a:solidFill>
              <a:latin typeface="Rubik SemiBold"/>
              <a:ea typeface="Rubik SemiBold"/>
              <a:cs typeface="Rubik SemiBold"/>
              <a:sym typeface="Rubik SemiBold"/>
            </a:endParaRPr>
          </a:p>
        </p:txBody>
      </p:sp>
      <p:sp>
        <p:nvSpPr>
          <p:cNvPr id="70" name="Google Shape;70;p3"/>
          <p:cNvSpPr txBox="1"/>
          <p:nvPr/>
        </p:nvSpPr>
        <p:spPr>
          <a:xfrm>
            <a:off x="4867250" y="2453075"/>
            <a:ext cx="4076700" cy="1754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I got my bachelor degree on Aquaculture from Univeritas Airlangga in Sept 2019. As a Non IT guy who wants to break a career on tech industry, I considering myself as a polyglot. Aside from Javanese and English, I can speak Python, SQL, and little bit of JS and Bash</a:t>
            </a:r>
            <a:endParaRPr b="0" i="0" sz="1200" u="none" cap="none" strike="noStrike">
              <a:solidFill>
                <a:srgbClr val="000000"/>
              </a:solidFill>
              <a:latin typeface="Rubik Medium"/>
              <a:ea typeface="Rubik Medium"/>
              <a:cs typeface="Rubik Medium"/>
              <a:sym typeface="Rubik Medium"/>
            </a:endParaRPr>
          </a:p>
        </p:txBody>
      </p:sp>
      <p:sp>
        <p:nvSpPr>
          <p:cNvPr id="71" name="Google Shape;71;p3"/>
          <p:cNvSpPr txBox="1"/>
          <p:nvPr/>
        </p:nvSpPr>
        <p:spPr>
          <a:xfrm>
            <a:off x="1004800" y="3928325"/>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Gresik, East Java</a:t>
            </a:r>
            <a:endParaRPr b="0" i="0" sz="1200" u="none" cap="none" strike="noStrike">
              <a:solidFill>
                <a:srgbClr val="000000"/>
              </a:solidFill>
              <a:latin typeface="Rubik Medium"/>
              <a:ea typeface="Rubik Medium"/>
              <a:cs typeface="Rubik Medium"/>
              <a:sym typeface="Rubik Medium"/>
            </a:endParaRPr>
          </a:p>
        </p:txBody>
      </p:sp>
      <p:pic>
        <p:nvPicPr>
          <p:cNvPr id="72" name="Google Shape;72;p3"/>
          <p:cNvPicPr preferRelativeResize="0"/>
          <p:nvPr/>
        </p:nvPicPr>
        <p:blipFill rotWithShape="1">
          <a:blip r:embed="rId4">
            <a:alphaModFix/>
          </a:blip>
          <a:srcRect b="0" l="0" r="0" t="0"/>
          <a:stretch/>
        </p:blipFill>
        <p:spPr>
          <a:xfrm>
            <a:off x="510750" y="4774200"/>
            <a:ext cx="369300" cy="369300"/>
          </a:xfrm>
          <a:prstGeom prst="rect">
            <a:avLst/>
          </a:prstGeom>
          <a:noFill/>
          <a:ln>
            <a:noFill/>
          </a:ln>
        </p:spPr>
      </p:pic>
      <p:pic>
        <p:nvPicPr>
          <p:cNvPr id="73" name="Google Shape;73;p3"/>
          <p:cNvPicPr preferRelativeResize="0"/>
          <p:nvPr/>
        </p:nvPicPr>
        <p:blipFill rotWithShape="1">
          <a:blip r:embed="rId5">
            <a:alphaModFix/>
          </a:blip>
          <a:srcRect b="0" l="0" r="0" t="0"/>
          <a:stretch/>
        </p:blipFill>
        <p:spPr>
          <a:xfrm>
            <a:off x="495300" y="3912875"/>
            <a:ext cx="400201" cy="400201"/>
          </a:xfrm>
          <a:prstGeom prst="rect">
            <a:avLst/>
          </a:prstGeom>
          <a:noFill/>
          <a:ln>
            <a:noFill/>
          </a:ln>
        </p:spPr>
      </p:pic>
      <p:pic>
        <p:nvPicPr>
          <p:cNvPr id="74" name="Google Shape;74;p3"/>
          <p:cNvPicPr preferRelativeResize="0"/>
          <p:nvPr/>
        </p:nvPicPr>
        <p:blipFill rotWithShape="1">
          <a:blip r:embed="rId6">
            <a:alphaModFix/>
          </a:blip>
          <a:srcRect b="0" l="0" r="0" t="0"/>
          <a:stretch/>
        </p:blipFill>
        <p:spPr>
          <a:xfrm>
            <a:off x="504096" y="4411877"/>
            <a:ext cx="369300" cy="263511"/>
          </a:xfrm>
          <a:prstGeom prst="rect">
            <a:avLst/>
          </a:prstGeom>
          <a:noFill/>
          <a:ln>
            <a:noFill/>
          </a:ln>
        </p:spPr>
      </p:pic>
      <p:sp>
        <p:nvSpPr>
          <p:cNvPr id="75" name="Google Shape;75;p3"/>
          <p:cNvSpPr txBox="1"/>
          <p:nvPr/>
        </p:nvSpPr>
        <p:spPr>
          <a:xfrm>
            <a:off x="1004800" y="4750550"/>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Haris Dwi Rahmatullah</a:t>
            </a:r>
            <a:endParaRPr b="0" i="0" sz="1200" u="none" cap="none" strike="noStrike">
              <a:solidFill>
                <a:srgbClr val="000000"/>
              </a:solidFill>
              <a:latin typeface="Rubik Medium"/>
              <a:ea typeface="Rubik Medium"/>
              <a:cs typeface="Rubik Medium"/>
              <a:sym typeface="Rubik Medium"/>
            </a:endParaRPr>
          </a:p>
        </p:txBody>
      </p:sp>
      <p:sp>
        <p:nvSpPr>
          <p:cNvPr id="76" name="Google Shape;76;p3"/>
          <p:cNvSpPr txBox="1"/>
          <p:nvPr/>
        </p:nvSpPr>
        <p:spPr>
          <a:xfrm>
            <a:off x="1004800" y="435898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harisdwir@gmail.com</a:t>
            </a:r>
            <a:endParaRPr b="0" i="0" sz="1200" u="none" cap="none" strike="noStrike">
              <a:solidFill>
                <a:srgbClr val="000000"/>
              </a:solidFill>
              <a:latin typeface="Rubik Medium"/>
              <a:ea typeface="Rubik Medium"/>
              <a:cs typeface="Rubik Medium"/>
              <a:sym typeface="Rubik Medium"/>
            </a:endParaRPr>
          </a:p>
        </p:txBody>
      </p:sp>
      <p:pic>
        <p:nvPicPr>
          <p:cNvPr id="77" name="Google Shape;77;p3"/>
          <p:cNvPicPr preferRelativeResize="0"/>
          <p:nvPr/>
        </p:nvPicPr>
        <p:blipFill>
          <a:blip r:embed="rId7">
            <a:alphaModFix/>
          </a:blip>
          <a:stretch>
            <a:fillRect/>
          </a:stretch>
        </p:blipFill>
        <p:spPr>
          <a:xfrm>
            <a:off x="1078275" y="537725"/>
            <a:ext cx="2169475" cy="3256248"/>
          </a:xfrm>
          <a:prstGeom prst="rect">
            <a:avLst/>
          </a:prstGeom>
          <a:solidFill>
            <a:schemeClr val="accent4"/>
          </a:solidFill>
          <a:ln>
            <a:noFill/>
          </a:ln>
        </p:spPr>
      </p:pic>
      <p:grpSp>
        <p:nvGrpSpPr>
          <p:cNvPr id="78" name="Google Shape;78;p3"/>
          <p:cNvGrpSpPr/>
          <p:nvPr/>
        </p:nvGrpSpPr>
        <p:grpSpPr>
          <a:xfrm>
            <a:off x="6534150" y="190950"/>
            <a:ext cx="2392902" cy="492600"/>
            <a:chOff x="6486525" y="390975"/>
            <a:chExt cx="2392902" cy="492600"/>
          </a:xfrm>
        </p:grpSpPr>
        <p:pic>
          <p:nvPicPr>
            <p:cNvPr id="79" name="Google Shape;79;p3"/>
            <p:cNvPicPr preferRelativeResize="0"/>
            <p:nvPr/>
          </p:nvPicPr>
          <p:blipFill rotWithShape="1">
            <a:blip r:embed="rId8">
              <a:alphaModFix/>
            </a:blip>
            <a:srcRect b="5649" l="0" r="0" t="5658"/>
            <a:stretch/>
          </p:blipFill>
          <p:spPr>
            <a:xfrm>
              <a:off x="7859302" y="474850"/>
              <a:ext cx="1020125" cy="401642"/>
            </a:xfrm>
            <a:prstGeom prst="rect">
              <a:avLst/>
            </a:prstGeom>
            <a:noFill/>
            <a:ln>
              <a:noFill/>
            </a:ln>
          </p:spPr>
        </p:pic>
        <p:pic>
          <p:nvPicPr>
            <p:cNvPr id="80" name="Google Shape;80;p3"/>
            <p:cNvPicPr preferRelativeResize="0"/>
            <p:nvPr/>
          </p:nvPicPr>
          <p:blipFill rotWithShape="1">
            <a:blip r:embed="rId9">
              <a:alphaModFix/>
            </a:blip>
            <a:srcRect b="0" l="0" r="0" t="0"/>
            <a:stretch/>
          </p:blipFill>
          <p:spPr>
            <a:xfrm>
              <a:off x="6486525" y="517337"/>
              <a:ext cx="865950" cy="316675"/>
            </a:xfrm>
            <a:prstGeom prst="rect">
              <a:avLst/>
            </a:prstGeom>
            <a:noFill/>
            <a:ln>
              <a:noFill/>
            </a:ln>
          </p:spPr>
        </p:pic>
        <p:sp>
          <p:nvSpPr>
            <p:cNvPr id="81" name="Google Shape;81;p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g265ee868302_0_13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87" name="Google Shape;87;g265ee868302_0_130"/>
          <p:cNvSpPr txBox="1"/>
          <p:nvPr/>
        </p:nvSpPr>
        <p:spPr>
          <a:xfrm>
            <a:off x="340500" y="1406350"/>
            <a:ext cx="8653200" cy="2555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Database Engineer |</a:t>
            </a:r>
            <a:r>
              <a:rPr lang="en"/>
              <a:t> </a:t>
            </a:r>
            <a:r>
              <a:rPr b="1" lang="en" u="sng">
                <a:solidFill>
                  <a:schemeClr val="hlink"/>
                </a:solidFill>
                <a:latin typeface="Rubik"/>
                <a:ea typeface="Rubik"/>
                <a:cs typeface="Rubik"/>
                <a:sym typeface="Rubik"/>
                <a:hlinkClick r:id="rId4"/>
              </a:rPr>
              <a:t>https://coursera.org/verify/professional-cert/Z72ZMCA</a:t>
            </a:r>
            <a:r>
              <a:rPr b="1" lang="en" u="sng">
                <a:solidFill>
                  <a:schemeClr val="hlink"/>
                </a:solidFill>
                <a:latin typeface="Rubik"/>
                <a:ea typeface="Rubik"/>
                <a:cs typeface="Rubik"/>
                <a:sym typeface="Rubik"/>
                <a:hlinkClick r:id="rId5"/>
              </a:rPr>
              <a:t>TRL3R</a:t>
            </a:r>
            <a:r>
              <a:rPr b="1" lang="en">
                <a:solidFill>
                  <a:schemeClr val="dk1"/>
                </a:solidFill>
                <a:latin typeface="Rubik"/>
                <a:ea typeface="Rubik"/>
                <a:cs typeface="Rubik"/>
                <a:sym typeface="Rubik"/>
              </a:rPr>
              <a:t> </a:t>
            </a:r>
            <a:r>
              <a:rPr b="1" lang="en">
                <a:solidFill>
                  <a:schemeClr val="dk1"/>
                </a:solidFill>
                <a:latin typeface="Rubik"/>
                <a:ea typeface="Rubik"/>
                <a:cs typeface="Rubik"/>
                <a:sym typeface="Rubik"/>
              </a:rPr>
              <a:t>   </a:t>
            </a:r>
            <a:r>
              <a:rPr b="1" lang="en">
                <a:solidFill>
                  <a:schemeClr val="accent5"/>
                </a:solidFill>
                <a:latin typeface="Rubik"/>
                <a:ea typeface="Rubik"/>
                <a:cs typeface="Rubik"/>
                <a:sym typeface="Rubik"/>
              </a:rPr>
              <a:t>May</a:t>
            </a:r>
            <a:r>
              <a:rPr b="1" lang="en">
                <a:solidFill>
                  <a:schemeClr val="accent5"/>
                </a:solidFill>
                <a:latin typeface="Rubik"/>
                <a:ea typeface="Rubik"/>
                <a:cs typeface="Rubik"/>
                <a:sym typeface="Rubik"/>
              </a:rPr>
              <a:t>, 2024</a:t>
            </a:r>
            <a:endParaRPr b="1">
              <a:solidFill>
                <a:schemeClr val="dk1"/>
              </a:solidFill>
              <a:latin typeface="Rubik"/>
              <a:ea typeface="Rubik"/>
              <a:cs typeface="Rubik"/>
              <a:sym typeface="Rubik"/>
            </a:endParaRPr>
          </a:p>
          <a:p>
            <a:pPr indent="0" lvl="0" marL="0" marR="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Programming in Python</a:t>
            </a:r>
            <a:r>
              <a:rPr b="1" i="0" lang="en" sz="1400" u="none" cap="none" strike="noStrike">
                <a:solidFill>
                  <a:schemeClr val="dk1"/>
                </a:solidFill>
                <a:latin typeface="Rubik"/>
                <a:ea typeface="Rubik"/>
                <a:cs typeface="Rubik"/>
                <a:sym typeface="Rubik"/>
              </a:rPr>
              <a:t> | </a:t>
            </a:r>
            <a:r>
              <a:rPr b="1" lang="en" u="sng">
                <a:solidFill>
                  <a:schemeClr val="hlink"/>
                </a:solidFill>
                <a:latin typeface="Rubik"/>
                <a:ea typeface="Rubik"/>
                <a:cs typeface="Rubik"/>
                <a:sym typeface="Rubik"/>
                <a:hlinkClick r:id="rId6"/>
              </a:rPr>
              <a:t>https://coursera.org/verify/C2BSU65G8HU7</a:t>
            </a:r>
            <a:r>
              <a:rPr b="1" lang="en">
                <a:solidFill>
                  <a:schemeClr val="accent5"/>
                </a:solidFill>
                <a:latin typeface="Rubik"/>
                <a:ea typeface="Rubik"/>
                <a:cs typeface="Rubik"/>
                <a:sym typeface="Rubik"/>
              </a:rPr>
              <a:t>                                     Apr, 2024</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AWS CCP | </a:t>
            </a:r>
            <a:r>
              <a:rPr b="1" lang="en" u="sng">
                <a:solidFill>
                  <a:schemeClr val="accent5"/>
                </a:solidFill>
                <a:latin typeface="Rubik"/>
                <a:ea typeface="Rubik"/>
                <a:cs typeface="Rubik"/>
                <a:sym typeface="Rubik"/>
                <a:hlinkClick r:id="rId7">
                  <a:extLst>
                    <a:ext uri="{A12FA001-AC4F-418D-AE19-62706E023703}">
                      <ahyp:hlinkClr val="tx"/>
                    </a:ext>
                  </a:extLst>
                </a:hlinkClick>
              </a:rPr>
              <a:t>https://aws.amazon.com/verification</a:t>
            </a:r>
            <a:r>
              <a:rPr b="1" lang="en">
                <a:solidFill>
                  <a:schemeClr val="accent5"/>
                </a:solidFill>
                <a:latin typeface="Rubik"/>
                <a:ea typeface="Rubik"/>
                <a:cs typeface="Rubik"/>
                <a:sym typeface="Rubik"/>
              </a:rPr>
              <a:t> (credential: LSL3C3GDSNQQ193B)	      Dec, 2023</a:t>
            </a:r>
            <a:endParaRPr b="1">
              <a:solidFill>
                <a:schemeClr val="accent5"/>
              </a:solidFill>
              <a:latin typeface="Rubik"/>
              <a:ea typeface="Rubik"/>
              <a:cs typeface="Rubik"/>
              <a:sym typeface="Rubik"/>
            </a:endParaRPr>
          </a:p>
          <a:p>
            <a:pPr indent="0" lvl="0" marL="0" marR="0" rtl="0" algn="l">
              <a:lnSpc>
                <a:spcPct val="200000"/>
              </a:lnSpc>
              <a:spcBef>
                <a:spcPts val="0"/>
              </a:spcBef>
              <a:spcAft>
                <a:spcPts val="0"/>
              </a:spcAft>
              <a:buClr>
                <a:schemeClr val="dk1"/>
              </a:buClr>
              <a:buSzPts val="1100"/>
              <a:buFont typeface="Arial"/>
              <a:buNone/>
            </a:pPr>
            <a:br>
              <a:rPr b="1" i="0" lang="en" sz="1400" u="none" cap="none" strike="noStrike">
                <a:solidFill>
                  <a:schemeClr val="accent5"/>
                </a:solidFill>
                <a:latin typeface="Rubik"/>
                <a:ea typeface="Rubik"/>
                <a:cs typeface="Rubik"/>
                <a:sym typeface="Rubik"/>
              </a:rPr>
            </a:br>
            <a:endParaRPr b="0" i="0" sz="1400" u="none" cap="none" strike="noStrike">
              <a:solidFill>
                <a:schemeClr val="accent5"/>
              </a:solidFill>
              <a:latin typeface="Rubik"/>
              <a:ea typeface="Rubik"/>
              <a:cs typeface="Rubik"/>
              <a:sym typeface="Rubik"/>
            </a:endParaRPr>
          </a:p>
        </p:txBody>
      </p:sp>
      <p:sp>
        <p:nvSpPr>
          <p:cNvPr id="88" name="Google Shape;88;g265ee868302_0_130"/>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Courses and </a:t>
            </a:r>
            <a:r>
              <a:rPr b="1" i="0" lang="en" sz="3000" u="none" cap="none" strike="noStrike">
                <a:solidFill>
                  <a:schemeClr val="accent5"/>
                </a:solidFill>
                <a:latin typeface="Rubik"/>
                <a:ea typeface="Rubik"/>
                <a:cs typeface="Rubik"/>
                <a:sym typeface="Rubik"/>
              </a:rPr>
              <a:t>Certification</a:t>
            </a:r>
            <a:endParaRPr b="1" i="0" sz="3000" u="none" cap="none" strike="noStrike">
              <a:solidFill>
                <a:schemeClr val="accent5"/>
              </a:solidFill>
              <a:latin typeface="Rubik"/>
              <a:ea typeface="Rubik"/>
              <a:cs typeface="Rubik"/>
              <a:sym typeface="Rubik"/>
            </a:endParaRPr>
          </a:p>
        </p:txBody>
      </p:sp>
      <p:grpSp>
        <p:nvGrpSpPr>
          <p:cNvPr id="89" name="Google Shape;89;g265ee868302_0_130"/>
          <p:cNvGrpSpPr/>
          <p:nvPr/>
        </p:nvGrpSpPr>
        <p:grpSpPr>
          <a:xfrm>
            <a:off x="6534150" y="190950"/>
            <a:ext cx="2392902" cy="492600"/>
            <a:chOff x="6486525" y="390975"/>
            <a:chExt cx="2392902" cy="492600"/>
          </a:xfrm>
        </p:grpSpPr>
        <p:pic>
          <p:nvPicPr>
            <p:cNvPr id="90" name="Google Shape;90;g265ee868302_0_130"/>
            <p:cNvPicPr preferRelativeResize="0"/>
            <p:nvPr/>
          </p:nvPicPr>
          <p:blipFill rotWithShape="1">
            <a:blip r:embed="rId8">
              <a:alphaModFix/>
            </a:blip>
            <a:srcRect b="5649" l="0" r="0" t="5658"/>
            <a:stretch/>
          </p:blipFill>
          <p:spPr>
            <a:xfrm>
              <a:off x="7859302" y="474850"/>
              <a:ext cx="1020125" cy="401642"/>
            </a:xfrm>
            <a:prstGeom prst="rect">
              <a:avLst/>
            </a:prstGeom>
            <a:noFill/>
            <a:ln>
              <a:noFill/>
            </a:ln>
          </p:spPr>
        </p:pic>
        <p:pic>
          <p:nvPicPr>
            <p:cNvPr id="91" name="Google Shape;91;g265ee868302_0_130"/>
            <p:cNvPicPr preferRelativeResize="0"/>
            <p:nvPr/>
          </p:nvPicPr>
          <p:blipFill rotWithShape="1">
            <a:blip r:embed="rId9">
              <a:alphaModFix/>
            </a:blip>
            <a:srcRect b="0" l="0" r="0" t="0"/>
            <a:stretch/>
          </p:blipFill>
          <p:spPr>
            <a:xfrm>
              <a:off x="6486525" y="517337"/>
              <a:ext cx="865950" cy="316675"/>
            </a:xfrm>
            <a:prstGeom prst="rect">
              <a:avLst/>
            </a:prstGeom>
            <a:noFill/>
            <a:ln>
              <a:noFill/>
            </a:ln>
          </p:spPr>
        </p:pic>
        <p:sp>
          <p:nvSpPr>
            <p:cNvPr id="92" name="Google Shape;92;g265ee868302_0_130"/>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98" name="Google Shape;98;p4"/>
          <p:cNvSpPr txBox="1"/>
          <p:nvPr/>
        </p:nvSpPr>
        <p:spPr>
          <a:xfrm>
            <a:off x="340500" y="1406350"/>
            <a:ext cx="5604600" cy="2885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 kemerdekaan.</a:t>
            </a:r>
            <a:endParaRPr sz="1100">
              <a:solidFill>
                <a:schemeClr val="dk1"/>
              </a:solidFill>
              <a:highlight>
                <a:srgbClr val="FFFFFF"/>
              </a:highlight>
            </a:endParaRPr>
          </a:p>
          <a:p>
            <a:pPr indent="0" lvl="0" marL="0" marR="0" rtl="0" algn="just">
              <a:lnSpc>
                <a:spcPct val="115000"/>
              </a:lnSpc>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marR="0" rtl="0" algn="just">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Pada tanggal 4 Juli 2001, PT Kimia Farma (Persero) kembali mengubah statusnya menjadi perusahaan publik, PT Kimia Farma (Persero) Tbk, dalam penulisan berikutnya disebut Perseroan. Bersamaan dengan perubahan tersebut, Perseroan telah dicatatkan pada Bursa Efek Jakarta dan Bursa Efek Surabaya (sekarang kedua bursa telah merger dan kini bernama Bursa Efek Indonesia). Berbekal pengalaman selama puluhan tahun, Perseroan telah berkembang menjadi perusahaan dengan pelayanan kesehatan terintegrasi di Indonesia. Perseroan kian diperhitungkan kiprahnya dalam pengembangan dan pembangunan bangsa, khususnya pembangunan kesehatan masyarakat Indonesia. </a:t>
            </a:r>
            <a:endParaRPr sz="1100">
              <a:solidFill>
                <a:schemeClr val="dk1"/>
              </a:solidFill>
              <a:highlight>
                <a:srgbClr val="FFFFFF"/>
              </a:highlight>
            </a:endParaRPr>
          </a:p>
        </p:txBody>
      </p:sp>
      <p:sp>
        <p:nvSpPr>
          <p:cNvPr id="99" name="Google Shape;99;p4"/>
          <p:cNvSpPr txBox="1"/>
          <p:nvPr/>
        </p:nvSpPr>
        <p:spPr>
          <a:xfrm>
            <a:off x="340500" y="452050"/>
            <a:ext cx="600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grpSp>
        <p:nvGrpSpPr>
          <p:cNvPr id="100" name="Google Shape;100;p4"/>
          <p:cNvGrpSpPr/>
          <p:nvPr/>
        </p:nvGrpSpPr>
        <p:grpSpPr>
          <a:xfrm>
            <a:off x="6534150" y="190950"/>
            <a:ext cx="2392902" cy="492600"/>
            <a:chOff x="6486525" y="390975"/>
            <a:chExt cx="2392902" cy="492600"/>
          </a:xfrm>
        </p:grpSpPr>
        <p:pic>
          <p:nvPicPr>
            <p:cNvPr id="101" name="Google Shape;101;p4"/>
            <p:cNvPicPr preferRelativeResize="0"/>
            <p:nvPr/>
          </p:nvPicPr>
          <p:blipFill rotWithShape="1">
            <a:blip r:embed="rId4">
              <a:alphaModFix/>
            </a:blip>
            <a:srcRect b="5649" l="0" r="0" t="5658"/>
            <a:stretch/>
          </p:blipFill>
          <p:spPr>
            <a:xfrm>
              <a:off x="7859302" y="474850"/>
              <a:ext cx="1020125" cy="401642"/>
            </a:xfrm>
            <a:prstGeom prst="rect">
              <a:avLst/>
            </a:prstGeom>
            <a:noFill/>
            <a:ln>
              <a:noFill/>
            </a:ln>
          </p:spPr>
        </p:pic>
        <p:pic>
          <p:nvPicPr>
            <p:cNvPr id="102" name="Google Shape;102;p4"/>
            <p:cNvPicPr preferRelativeResize="0"/>
            <p:nvPr/>
          </p:nvPicPr>
          <p:blipFill rotWithShape="1">
            <a:blip r:embed="rId5">
              <a:alphaModFix/>
            </a:blip>
            <a:srcRect b="0" l="0" r="0" t="0"/>
            <a:stretch/>
          </p:blipFill>
          <p:spPr>
            <a:xfrm>
              <a:off x="6486525" y="517337"/>
              <a:ext cx="865950" cy="316675"/>
            </a:xfrm>
            <a:prstGeom prst="rect">
              <a:avLst/>
            </a:prstGeom>
            <a:noFill/>
            <a:ln>
              <a:noFill/>
            </a:ln>
          </p:spPr>
        </p:pic>
        <p:sp>
          <p:nvSpPr>
            <p:cNvPr id="103" name="Google Shape;103;p4"/>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pic>
        <p:nvPicPr>
          <p:cNvPr id="104" name="Google Shape;104;p4"/>
          <p:cNvPicPr preferRelativeResize="0"/>
          <p:nvPr/>
        </p:nvPicPr>
        <p:blipFill>
          <a:blip r:embed="rId6">
            <a:alphaModFix/>
          </a:blip>
          <a:stretch>
            <a:fillRect/>
          </a:stretch>
        </p:blipFill>
        <p:spPr>
          <a:xfrm>
            <a:off x="6066275" y="1587150"/>
            <a:ext cx="2860774" cy="2145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b="0" l="0" r="0" t="0"/>
          <a:stretch/>
        </p:blipFill>
        <p:spPr>
          <a:xfrm>
            <a:off x="0" y="57150"/>
            <a:ext cx="9144001" cy="5143501"/>
          </a:xfrm>
          <a:prstGeom prst="rect">
            <a:avLst/>
          </a:prstGeom>
          <a:noFill/>
          <a:ln>
            <a:noFill/>
          </a:ln>
        </p:spPr>
      </p:pic>
      <p:sp>
        <p:nvSpPr>
          <p:cNvPr id="110" name="Google Shape;110;g265ee868302_0_99"/>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111" name="Google Shape;111;g265ee868302_0_99"/>
          <p:cNvSpPr txBox="1"/>
          <p:nvPr/>
        </p:nvSpPr>
        <p:spPr>
          <a:xfrm>
            <a:off x="6054900" y="456315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4"/>
              </a:rPr>
              <a:t>here</a:t>
            </a:r>
            <a:r>
              <a:rPr b="1" i="0" lang="en" sz="1200" u="none" cap="none" strike="noStrike">
                <a:solidFill>
                  <a:srgbClr val="000000"/>
                </a:solidFill>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pic>
        <p:nvPicPr>
          <p:cNvPr id="112" name="Google Shape;112;g265ee868302_0_99"/>
          <p:cNvPicPr preferRelativeResize="0"/>
          <p:nvPr/>
        </p:nvPicPr>
        <p:blipFill>
          <a:blip r:embed="rId5">
            <a:alphaModFix/>
          </a:blip>
          <a:stretch>
            <a:fillRect/>
          </a:stretch>
        </p:blipFill>
        <p:spPr>
          <a:xfrm>
            <a:off x="2874920" y="4179895"/>
            <a:ext cx="2214550" cy="738175"/>
          </a:xfrm>
          <a:prstGeom prst="rect">
            <a:avLst/>
          </a:prstGeom>
          <a:noFill/>
          <a:ln>
            <a:noFill/>
          </a:ln>
        </p:spPr>
      </p:pic>
      <p:sp>
        <p:nvSpPr>
          <p:cNvPr id="113" name="Google Shape;113;g265ee868302_0_99"/>
          <p:cNvSpPr txBox="1"/>
          <p:nvPr/>
        </p:nvSpPr>
        <p:spPr>
          <a:xfrm>
            <a:off x="2953475" y="3810588"/>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Raw Data</a:t>
            </a:r>
            <a:endParaRPr b="1" sz="1200">
              <a:solidFill>
                <a:schemeClr val="dk2"/>
              </a:solidFill>
            </a:endParaRPr>
          </a:p>
        </p:txBody>
      </p:sp>
      <p:pic>
        <p:nvPicPr>
          <p:cNvPr id="114" name="Google Shape;114;g265ee868302_0_99"/>
          <p:cNvPicPr preferRelativeResize="0"/>
          <p:nvPr/>
        </p:nvPicPr>
        <p:blipFill>
          <a:blip r:embed="rId6">
            <a:alphaModFix/>
          </a:blip>
          <a:stretch>
            <a:fillRect/>
          </a:stretch>
        </p:blipFill>
        <p:spPr>
          <a:xfrm>
            <a:off x="2830428" y="2639217"/>
            <a:ext cx="2303547" cy="1108075"/>
          </a:xfrm>
          <a:prstGeom prst="rect">
            <a:avLst/>
          </a:prstGeom>
          <a:noFill/>
          <a:ln>
            <a:noFill/>
          </a:ln>
        </p:spPr>
      </p:pic>
      <p:sp>
        <p:nvSpPr>
          <p:cNvPr id="115" name="Google Shape;115;g265ee868302_0_99"/>
          <p:cNvSpPr txBox="1"/>
          <p:nvPr/>
        </p:nvSpPr>
        <p:spPr>
          <a:xfrm>
            <a:off x="2830425" y="2269925"/>
            <a:ext cx="15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Dashboard</a:t>
            </a:r>
            <a:endParaRPr b="1" sz="1200">
              <a:solidFill>
                <a:schemeClr val="dk2"/>
              </a:solidFill>
            </a:endParaRPr>
          </a:p>
        </p:txBody>
      </p:sp>
      <p:grpSp>
        <p:nvGrpSpPr>
          <p:cNvPr id="116" name="Google Shape;116;g265ee868302_0_99"/>
          <p:cNvGrpSpPr/>
          <p:nvPr/>
        </p:nvGrpSpPr>
        <p:grpSpPr>
          <a:xfrm>
            <a:off x="542925" y="2639222"/>
            <a:ext cx="1946604" cy="2293234"/>
            <a:chOff x="308650" y="1833572"/>
            <a:chExt cx="1946604" cy="2293234"/>
          </a:xfrm>
        </p:grpSpPr>
        <p:pic>
          <p:nvPicPr>
            <p:cNvPr id="117" name="Google Shape;117;g265ee868302_0_99"/>
            <p:cNvPicPr preferRelativeResize="0"/>
            <p:nvPr/>
          </p:nvPicPr>
          <p:blipFill>
            <a:blip r:embed="rId7">
              <a:alphaModFix/>
            </a:blip>
            <a:stretch>
              <a:fillRect/>
            </a:stretch>
          </p:blipFill>
          <p:spPr>
            <a:xfrm>
              <a:off x="308650" y="1833572"/>
              <a:ext cx="1946604" cy="646500"/>
            </a:xfrm>
            <a:prstGeom prst="rect">
              <a:avLst/>
            </a:prstGeom>
            <a:noFill/>
            <a:ln>
              <a:noFill/>
            </a:ln>
          </p:spPr>
        </p:pic>
        <p:pic>
          <p:nvPicPr>
            <p:cNvPr id="118" name="Google Shape;118;g265ee868302_0_99"/>
            <p:cNvPicPr preferRelativeResize="0"/>
            <p:nvPr/>
          </p:nvPicPr>
          <p:blipFill>
            <a:blip r:embed="rId8">
              <a:alphaModFix/>
            </a:blip>
            <a:stretch>
              <a:fillRect/>
            </a:stretch>
          </p:blipFill>
          <p:spPr>
            <a:xfrm>
              <a:off x="308650" y="2480075"/>
              <a:ext cx="1946600" cy="1646731"/>
            </a:xfrm>
            <a:prstGeom prst="rect">
              <a:avLst/>
            </a:prstGeom>
            <a:noFill/>
            <a:ln>
              <a:noFill/>
            </a:ln>
          </p:spPr>
        </p:pic>
      </p:grpSp>
      <p:sp>
        <p:nvSpPr>
          <p:cNvPr id="119" name="Google Shape;119;g265ee868302_0_99"/>
          <p:cNvSpPr txBox="1"/>
          <p:nvPr/>
        </p:nvSpPr>
        <p:spPr>
          <a:xfrm>
            <a:off x="542925" y="2269925"/>
            <a:ext cx="15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Analysis Table</a:t>
            </a:r>
            <a:endParaRPr b="1" sz="1200">
              <a:solidFill>
                <a:schemeClr val="dk2"/>
              </a:solidFill>
            </a:endParaRPr>
          </a:p>
        </p:txBody>
      </p:sp>
      <p:sp>
        <p:nvSpPr>
          <p:cNvPr id="120" name="Google Shape;120;g265ee868302_0_99"/>
          <p:cNvSpPr txBox="1"/>
          <p:nvPr/>
        </p:nvSpPr>
        <p:spPr>
          <a:xfrm>
            <a:off x="542925" y="1257300"/>
            <a:ext cx="8260500" cy="4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As a </a:t>
            </a:r>
            <a:r>
              <a:rPr b="1" lang="en" sz="1200">
                <a:solidFill>
                  <a:schemeClr val="dk2"/>
                </a:solidFill>
              </a:rPr>
              <a:t>Big Data Analytics Intern on Kimia Farma</a:t>
            </a:r>
            <a:r>
              <a:rPr lang="en" sz="1200">
                <a:solidFill>
                  <a:schemeClr val="dk2"/>
                </a:solidFill>
              </a:rPr>
              <a:t>, one of the </a:t>
            </a:r>
            <a:r>
              <a:rPr lang="en" sz="1200">
                <a:solidFill>
                  <a:schemeClr val="dk2"/>
                </a:solidFill>
              </a:rPr>
              <a:t>largest</a:t>
            </a:r>
            <a:r>
              <a:rPr lang="en" sz="1200">
                <a:solidFill>
                  <a:schemeClr val="dk2"/>
                </a:solidFill>
              </a:rPr>
              <a:t> pharmaceutical company on Indonesia, I want to show my data analytics skill to evaluate business performance of Kimia Farma from 2020 to 2023. It start with uploading raw data to data warehousing service such as Google BigQuery. Write SQL syntax to perform data querying. Then, connect the data to Looker Studio to make a analytical dashboard.</a:t>
            </a:r>
            <a:endParaRPr sz="1200">
              <a:solidFill>
                <a:schemeClr val="dk2"/>
              </a:solidFill>
            </a:endParaRPr>
          </a:p>
        </p:txBody>
      </p:sp>
      <p:pic>
        <p:nvPicPr>
          <p:cNvPr id="121" name="Google Shape;121;g265ee868302_0_99"/>
          <p:cNvPicPr preferRelativeResize="0"/>
          <p:nvPr/>
        </p:nvPicPr>
        <p:blipFill>
          <a:blip r:embed="rId9">
            <a:alphaModFix/>
          </a:blip>
          <a:stretch>
            <a:fillRect/>
          </a:stretch>
        </p:blipFill>
        <p:spPr>
          <a:xfrm>
            <a:off x="5792600" y="2639225"/>
            <a:ext cx="1517595" cy="646500"/>
          </a:xfrm>
          <a:prstGeom prst="rect">
            <a:avLst/>
          </a:prstGeom>
          <a:noFill/>
          <a:ln>
            <a:noFill/>
          </a:ln>
        </p:spPr>
      </p:pic>
      <p:sp>
        <p:nvSpPr>
          <p:cNvPr id="122" name="Google Shape;122;g265ee868302_0_99"/>
          <p:cNvSpPr txBox="1"/>
          <p:nvPr/>
        </p:nvSpPr>
        <p:spPr>
          <a:xfrm>
            <a:off x="5659400" y="2269913"/>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Tools</a:t>
            </a:r>
            <a:endParaRPr b="1" sz="1200">
              <a:solidFill>
                <a:schemeClr val="dk2"/>
              </a:solidFill>
            </a:endParaRPr>
          </a:p>
        </p:txBody>
      </p:sp>
      <p:pic>
        <p:nvPicPr>
          <p:cNvPr id="123" name="Google Shape;123;g265ee868302_0_99"/>
          <p:cNvPicPr preferRelativeResize="0"/>
          <p:nvPr/>
        </p:nvPicPr>
        <p:blipFill>
          <a:blip r:embed="rId10">
            <a:alphaModFix/>
          </a:blip>
          <a:stretch>
            <a:fillRect/>
          </a:stretch>
        </p:blipFill>
        <p:spPr>
          <a:xfrm>
            <a:off x="7488925" y="2705463"/>
            <a:ext cx="895200" cy="895200"/>
          </a:xfrm>
          <a:prstGeom prst="rect">
            <a:avLst/>
          </a:prstGeom>
          <a:noFill/>
          <a:ln>
            <a:noFill/>
          </a:ln>
        </p:spPr>
      </p:pic>
      <p:pic>
        <p:nvPicPr>
          <p:cNvPr id="124" name="Google Shape;124;g265ee868302_0_99"/>
          <p:cNvPicPr preferRelativeResize="0"/>
          <p:nvPr/>
        </p:nvPicPr>
        <p:blipFill>
          <a:blip r:embed="rId11">
            <a:alphaModFix/>
          </a:blip>
          <a:stretch>
            <a:fillRect/>
          </a:stretch>
        </p:blipFill>
        <p:spPr>
          <a:xfrm>
            <a:off x="6123078" y="3333350"/>
            <a:ext cx="984238" cy="738175"/>
          </a:xfrm>
          <a:prstGeom prst="rect">
            <a:avLst/>
          </a:prstGeom>
          <a:noFill/>
          <a:ln>
            <a:noFill/>
          </a:ln>
        </p:spPr>
      </p:pic>
      <p:pic>
        <p:nvPicPr>
          <p:cNvPr id="125" name="Google Shape;125;g265ee868302_0_99"/>
          <p:cNvPicPr preferRelativeResize="0"/>
          <p:nvPr/>
        </p:nvPicPr>
        <p:blipFill>
          <a:blip r:embed="rId12">
            <a:alphaModFix/>
          </a:blip>
          <a:stretch>
            <a:fillRect/>
          </a:stretch>
        </p:blipFill>
        <p:spPr>
          <a:xfrm>
            <a:off x="7107323" y="3825192"/>
            <a:ext cx="984248" cy="553645"/>
          </a:xfrm>
          <a:prstGeom prst="rect">
            <a:avLst/>
          </a:prstGeom>
          <a:noFill/>
          <a:ln>
            <a:noFill/>
          </a:ln>
        </p:spPr>
      </p:pic>
      <p:grpSp>
        <p:nvGrpSpPr>
          <p:cNvPr id="126" name="Google Shape;126;g265ee868302_0_99"/>
          <p:cNvGrpSpPr/>
          <p:nvPr/>
        </p:nvGrpSpPr>
        <p:grpSpPr>
          <a:xfrm>
            <a:off x="6534150" y="190950"/>
            <a:ext cx="2392902" cy="492600"/>
            <a:chOff x="6486525" y="390975"/>
            <a:chExt cx="2392902" cy="492600"/>
          </a:xfrm>
        </p:grpSpPr>
        <p:pic>
          <p:nvPicPr>
            <p:cNvPr id="127" name="Google Shape;127;g265ee868302_0_99"/>
            <p:cNvPicPr preferRelativeResize="0"/>
            <p:nvPr/>
          </p:nvPicPr>
          <p:blipFill rotWithShape="1">
            <a:blip r:embed="rId13">
              <a:alphaModFix/>
            </a:blip>
            <a:srcRect b="5649" l="0" r="0" t="5658"/>
            <a:stretch/>
          </p:blipFill>
          <p:spPr>
            <a:xfrm>
              <a:off x="7859302" y="474850"/>
              <a:ext cx="1020125" cy="401642"/>
            </a:xfrm>
            <a:prstGeom prst="rect">
              <a:avLst/>
            </a:prstGeom>
            <a:noFill/>
            <a:ln>
              <a:noFill/>
            </a:ln>
          </p:spPr>
        </p:pic>
        <p:pic>
          <p:nvPicPr>
            <p:cNvPr id="128" name="Google Shape;128;g265ee868302_0_99"/>
            <p:cNvPicPr preferRelativeResize="0"/>
            <p:nvPr/>
          </p:nvPicPr>
          <p:blipFill rotWithShape="1">
            <a:blip r:embed="rId14">
              <a:alphaModFix/>
            </a:blip>
            <a:srcRect b="0" l="0" r="0" t="0"/>
            <a:stretch/>
          </p:blipFill>
          <p:spPr>
            <a:xfrm>
              <a:off x="6486525" y="517337"/>
              <a:ext cx="865950" cy="316675"/>
            </a:xfrm>
            <a:prstGeom prst="rect">
              <a:avLst/>
            </a:prstGeom>
            <a:noFill/>
            <a:ln>
              <a:noFill/>
            </a:ln>
          </p:spPr>
        </p:pic>
        <p:sp>
          <p:nvSpPr>
            <p:cNvPr id="129" name="Google Shape;129;g265ee868302_0_99"/>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23ec2985a68_1_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35" name="Google Shape;135;g23ec2985a68_1_33"/>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pic>
        <p:nvPicPr>
          <p:cNvPr id="136" name="Google Shape;136;g23ec2985a68_1_33"/>
          <p:cNvPicPr preferRelativeResize="0"/>
          <p:nvPr/>
        </p:nvPicPr>
        <p:blipFill rotWithShape="1">
          <a:blip r:embed="rId4">
            <a:alphaModFix/>
          </a:blip>
          <a:srcRect b="51207" l="0" r="20842" t="0"/>
          <a:stretch/>
        </p:blipFill>
        <p:spPr>
          <a:xfrm>
            <a:off x="554172" y="1415174"/>
            <a:ext cx="1726539" cy="517413"/>
          </a:xfrm>
          <a:prstGeom prst="rect">
            <a:avLst/>
          </a:prstGeom>
          <a:noFill/>
          <a:ln>
            <a:noFill/>
          </a:ln>
        </p:spPr>
      </p:pic>
      <p:sp>
        <p:nvSpPr>
          <p:cNvPr id="137" name="Google Shape;137;g23ec2985a68_1_33"/>
          <p:cNvSpPr txBox="1"/>
          <p:nvPr/>
        </p:nvSpPr>
        <p:spPr>
          <a:xfrm>
            <a:off x="494639" y="1948462"/>
            <a:ext cx="1912800" cy="51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Klik tombol Add pada konsol Google Cloud, kemudian </a:t>
            </a:r>
            <a:r>
              <a:rPr lang="en" sz="1200">
                <a:solidFill>
                  <a:schemeClr val="dk2"/>
                </a:solidFill>
              </a:rPr>
              <a:t>klik</a:t>
            </a:r>
            <a:r>
              <a:rPr lang="en" sz="1200">
                <a:solidFill>
                  <a:schemeClr val="dk2"/>
                </a:solidFill>
              </a:rPr>
              <a:t> Local file untuk mengupload dataset</a:t>
            </a:r>
            <a:endParaRPr sz="1200">
              <a:solidFill>
                <a:schemeClr val="dk2"/>
              </a:solidFill>
            </a:endParaRPr>
          </a:p>
        </p:txBody>
      </p:sp>
      <p:pic>
        <p:nvPicPr>
          <p:cNvPr id="138" name="Google Shape;138;g23ec2985a68_1_33"/>
          <p:cNvPicPr preferRelativeResize="0"/>
          <p:nvPr/>
        </p:nvPicPr>
        <p:blipFill>
          <a:blip r:embed="rId5">
            <a:alphaModFix/>
          </a:blip>
          <a:stretch>
            <a:fillRect/>
          </a:stretch>
        </p:blipFill>
        <p:spPr>
          <a:xfrm>
            <a:off x="3146139" y="1328782"/>
            <a:ext cx="731351" cy="1140498"/>
          </a:xfrm>
          <a:prstGeom prst="rect">
            <a:avLst/>
          </a:prstGeom>
          <a:noFill/>
          <a:ln>
            <a:noFill/>
          </a:ln>
        </p:spPr>
      </p:pic>
      <p:sp>
        <p:nvSpPr>
          <p:cNvPr id="139" name="Google Shape;139;g23ec2985a68_1_33"/>
          <p:cNvSpPr txBox="1"/>
          <p:nvPr/>
        </p:nvSpPr>
        <p:spPr>
          <a:xfrm>
            <a:off x="3866275" y="1328775"/>
            <a:ext cx="12003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Pilih file yang akan diimport</a:t>
            </a:r>
            <a:endParaRPr sz="1200">
              <a:solidFill>
                <a:schemeClr val="dk2"/>
              </a:solidFill>
            </a:endParaRPr>
          </a:p>
          <a:p>
            <a:pPr indent="0" lvl="0" marL="0" rtl="0" algn="l">
              <a:spcBef>
                <a:spcPts val="0"/>
              </a:spcBef>
              <a:spcAft>
                <a:spcPts val="0"/>
              </a:spcAft>
              <a:buNone/>
            </a:pPr>
            <a:r>
              <a:rPr lang="en" sz="1200">
                <a:solidFill>
                  <a:schemeClr val="dk2"/>
                </a:solidFill>
              </a:rPr>
              <a:t>Pastikan filenya berekstensi .csv</a:t>
            </a:r>
            <a:endParaRPr sz="1200">
              <a:solidFill>
                <a:schemeClr val="dk2"/>
              </a:solidFill>
            </a:endParaRPr>
          </a:p>
        </p:txBody>
      </p:sp>
      <p:cxnSp>
        <p:nvCxnSpPr>
          <p:cNvPr id="140" name="Google Shape;140;g23ec2985a68_1_33"/>
          <p:cNvCxnSpPr/>
          <p:nvPr/>
        </p:nvCxnSpPr>
        <p:spPr>
          <a:xfrm>
            <a:off x="2407450" y="1903825"/>
            <a:ext cx="507300" cy="1200"/>
          </a:xfrm>
          <a:prstGeom prst="straightConnector1">
            <a:avLst/>
          </a:prstGeom>
          <a:noFill/>
          <a:ln cap="flat" cmpd="sng" w="9525">
            <a:solidFill>
              <a:schemeClr val="dk2"/>
            </a:solidFill>
            <a:prstDash val="solid"/>
            <a:round/>
            <a:headEnd len="med" w="med" type="none"/>
            <a:tailEnd len="med" w="med" type="triangle"/>
          </a:ln>
        </p:spPr>
      </p:cxnSp>
      <p:pic>
        <p:nvPicPr>
          <p:cNvPr id="141" name="Google Shape;141;g23ec2985a68_1_33"/>
          <p:cNvPicPr preferRelativeResize="0"/>
          <p:nvPr/>
        </p:nvPicPr>
        <p:blipFill>
          <a:blip r:embed="rId6">
            <a:alphaModFix/>
          </a:blip>
          <a:stretch>
            <a:fillRect/>
          </a:stretch>
        </p:blipFill>
        <p:spPr>
          <a:xfrm>
            <a:off x="6248400" y="1323975"/>
            <a:ext cx="1280947" cy="1150100"/>
          </a:xfrm>
          <a:prstGeom prst="rect">
            <a:avLst/>
          </a:prstGeom>
          <a:noFill/>
          <a:ln>
            <a:noFill/>
          </a:ln>
        </p:spPr>
      </p:pic>
      <p:sp>
        <p:nvSpPr>
          <p:cNvPr id="142" name="Google Shape;142;g23ec2985a68_1_33"/>
          <p:cNvSpPr txBox="1"/>
          <p:nvPr/>
        </p:nvSpPr>
        <p:spPr>
          <a:xfrm>
            <a:off x="7529316" y="1415175"/>
            <a:ext cx="1481400" cy="96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Buat proyek dan dataset  baru sesuai nama disamping</a:t>
            </a:r>
            <a:endParaRPr sz="1200">
              <a:solidFill>
                <a:schemeClr val="dk2"/>
              </a:solidFill>
            </a:endParaRPr>
          </a:p>
        </p:txBody>
      </p:sp>
      <p:cxnSp>
        <p:nvCxnSpPr>
          <p:cNvPr id="143" name="Google Shape;143;g23ec2985a68_1_33"/>
          <p:cNvCxnSpPr/>
          <p:nvPr/>
        </p:nvCxnSpPr>
        <p:spPr>
          <a:xfrm flipH="1" rot="10800000">
            <a:off x="5252650" y="1943038"/>
            <a:ext cx="729000" cy="5400"/>
          </a:xfrm>
          <a:prstGeom prst="straightConnector1">
            <a:avLst/>
          </a:prstGeom>
          <a:noFill/>
          <a:ln cap="flat" cmpd="sng" w="9525">
            <a:solidFill>
              <a:schemeClr val="dk2"/>
            </a:solidFill>
            <a:prstDash val="solid"/>
            <a:round/>
            <a:headEnd len="med" w="med" type="none"/>
            <a:tailEnd len="med" w="med" type="triangle"/>
          </a:ln>
        </p:spPr>
      </p:cxnSp>
      <p:pic>
        <p:nvPicPr>
          <p:cNvPr id="144" name="Google Shape;144;g23ec2985a68_1_33"/>
          <p:cNvPicPr preferRelativeResize="0"/>
          <p:nvPr/>
        </p:nvPicPr>
        <p:blipFill>
          <a:blip r:embed="rId7">
            <a:alphaModFix/>
          </a:blip>
          <a:stretch>
            <a:fillRect/>
          </a:stretch>
        </p:blipFill>
        <p:spPr>
          <a:xfrm>
            <a:off x="6729427" y="3529025"/>
            <a:ext cx="938375" cy="1296315"/>
          </a:xfrm>
          <a:prstGeom prst="rect">
            <a:avLst/>
          </a:prstGeom>
          <a:noFill/>
          <a:ln>
            <a:noFill/>
          </a:ln>
        </p:spPr>
      </p:pic>
      <p:sp>
        <p:nvSpPr>
          <p:cNvPr id="145" name="Google Shape;145;g23ec2985a68_1_33"/>
          <p:cNvSpPr txBox="1"/>
          <p:nvPr/>
        </p:nvSpPr>
        <p:spPr>
          <a:xfrm>
            <a:off x="7839250" y="3529025"/>
            <a:ext cx="1085700" cy="121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Tuliskan nama tabel dan biarkan lainnya as a default</a:t>
            </a:r>
            <a:endParaRPr sz="1200">
              <a:solidFill>
                <a:schemeClr val="dk2"/>
              </a:solidFill>
            </a:endParaRPr>
          </a:p>
        </p:txBody>
      </p:sp>
      <p:pic>
        <p:nvPicPr>
          <p:cNvPr id="146" name="Google Shape;146;g23ec2985a68_1_33"/>
          <p:cNvPicPr preferRelativeResize="0"/>
          <p:nvPr/>
        </p:nvPicPr>
        <p:blipFill>
          <a:blip r:embed="rId8">
            <a:alphaModFix/>
          </a:blip>
          <a:stretch>
            <a:fillRect/>
          </a:stretch>
        </p:blipFill>
        <p:spPr>
          <a:xfrm>
            <a:off x="4604950" y="3671901"/>
            <a:ext cx="809747" cy="703200"/>
          </a:xfrm>
          <a:prstGeom prst="rect">
            <a:avLst/>
          </a:prstGeom>
          <a:noFill/>
          <a:ln>
            <a:noFill/>
          </a:ln>
        </p:spPr>
      </p:pic>
      <p:sp>
        <p:nvSpPr>
          <p:cNvPr id="147" name="Google Shape;147;g23ec2985a68_1_33"/>
          <p:cNvSpPr txBox="1"/>
          <p:nvPr/>
        </p:nvSpPr>
        <p:spPr>
          <a:xfrm>
            <a:off x="4114800" y="4440300"/>
            <a:ext cx="22098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Jangan lupa untuk mencentang opsi Auto-detect</a:t>
            </a:r>
            <a:endParaRPr sz="1200">
              <a:solidFill>
                <a:schemeClr val="dk2"/>
              </a:solidFill>
            </a:endParaRPr>
          </a:p>
        </p:txBody>
      </p:sp>
      <p:pic>
        <p:nvPicPr>
          <p:cNvPr id="148" name="Google Shape;148;g23ec2985a68_1_33"/>
          <p:cNvPicPr preferRelativeResize="0"/>
          <p:nvPr/>
        </p:nvPicPr>
        <p:blipFill>
          <a:blip r:embed="rId9">
            <a:alphaModFix/>
          </a:blip>
          <a:stretch>
            <a:fillRect/>
          </a:stretch>
        </p:blipFill>
        <p:spPr>
          <a:xfrm>
            <a:off x="554163" y="3671888"/>
            <a:ext cx="2333625" cy="600075"/>
          </a:xfrm>
          <a:prstGeom prst="rect">
            <a:avLst/>
          </a:prstGeom>
          <a:noFill/>
          <a:ln>
            <a:noFill/>
          </a:ln>
        </p:spPr>
      </p:pic>
      <p:sp>
        <p:nvSpPr>
          <p:cNvPr id="149" name="Google Shape;149;g23ec2985a68_1_33"/>
          <p:cNvSpPr txBox="1"/>
          <p:nvPr/>
        </p:nvSpPr>
        <p:spPr>
          <a:xfrm>
            <a:off x="554175" y="4364100"/>
            <a:ext cx="2398500" cy="54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Klik CREATE TABLE untuk memfinalisasi</a:t>
            </a:r>
            <a:endParaRPr sz="1200">
              <a:solidFill>
                <a:schemeClr val="dk2"/>
              </a:solidFill>
            </a:endParaRPr>
          </a:p>
        </p:txBody>
      </p:sp>
      <p:cxnSp>
        <p:nvCxnSpPr>
          <p:cNvPr id="150" name="Google Shape;150;g23ec2985a68_1_33"/>
          <p:cNvCxnSpPr/>
          <p:nvPr/>
        </p:nvCxnSpPr>
        <p:spPr>
          <a:xfrm rot="10800000">
            <a:off x="3442875" y="4023050"/>
            <a:ext cx="510000" cy="9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g23ec2985a68_1_33"/>
          <p:cNvCxnSpPr/>
          <p:nvPr/>
        </p:nvCxnSpPr>
        <p:spPr>
          <a:xfrm flipH="1">
            <a:off x="5867700" y="3905250"/>
            <a:ext cx="647400" cy="189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g23ec2985a68_1_33"/>
          <p:cNvCxnSpPr/>
          <p:nvPr/>
        </p:nvCxnSpPr>
        <p:spPr>
          <a:xfrm>
            <a:off x="7010400" y="2571750"/>
            <a:ext cx="142800" cy="762000"/>
          </a:xfrm>
          <a:prstGeom prst="straightConnector1">
            <a:avLst/>
          </a:prstGeom>
          <a:noFill/>
          <a:ln cap="flat" cmpd="sng" w="9525">
            <a:solidFill>
              <a:schemeClr val="dk2"/>
            </a:solidFill>
            <a:prstDash val="solid"/>
            <a:round/>
            <a:headEnd len="med" w="med" type="none"/>
            <a:tailEnd len="med" w="med" type="triangle"/>
          </a:ln>
        </p:spPr>
      </p:cxnSp>
      <p:grpSp>
        <p:nvGrpSpPr>
          <p:cNvPr id="153" name="Google Shape;153;g23ec2985a68_1_33"/>
          <p:cNvGrpSpPr/>
          <p:nvPr/>
        </p:nvGrpSpPr>
        <p:grpSpPr>
          <a:xfrm>
            <a:off x="6534150" y="190950"/>
            <a:ext cx="2392902" cy="492600"/>
            <a:chOff x="6486525" y="390975"/>
            <a:chExt cx="2392902" cy="492600"/>
          </a:xfrm>
        </p:grpSpPr>
        <p:pic>
          <p:nvPicPr>
            <p:cNvPr id="154" name="Google Shape;154;g23ec2985a68_1_33"/>
            <p:cNvPicPr preferRelativeResize="0"/>
            <p:nvPr/>
          </p:nvPicPr>
          <p:blipFill rotWithShape="1">
            <a:blip r:embed="rId10">
              <a:alphaModFix/>
            </a:blip>
            <a:srcRect b="5649" l="0" r="0" t="5658"/>
            <a:stretch/>
          </p:blipFill>
          <p:spPr>
            <a:xfrm>
              <a:off x="7859302" y="474850"/>
              <a:ext cx="1020125" cy="401642"/>
            </a:xfrm>
            <a:prstGeom prst="rect">
              <a:avLst/>
            </a:prstGeom>
            <a:noFill/>
            <a:ln>
              <a:noFill/>
            </a:ln>
          </p:spPr>
        </p:pic>
        <p:pic>
          <p:nvPicPr>
            <p:cNvPr id="155" name="Google Shape;155;g23ec2985a68_1_33"/>
            <p:cNvPicPr preferRelativeResize="0"/>
            <p:nvPr/>
          </p:nvPicPr>
          <p:blipFill rotWithShape="1">
            <a:blip r:embed="rId11">
              <a:alphaModFix/>
            </a:blip>
            <a:srcRect b="0" l="0" r="0" t="0"/>
            <a:stretch/>
          </p:blipFill>
          <p:spPr>
            <a:xfrm>
              <a:off x="6486525" y="517337"/>
              <a:ext cx="865950" cy="316675"/>
            </a:xfrm>
            <a:prstGeom prst="rect">
              <a:avLst/>
            </a:prstGeom>
            <a:noFill/>
            <a:ln>
              <a:noFill/>
            </a:ln>
          </p:spPr>
        </p:pic>
        <p:sp>
          <p:nvSpPr>
            <p:cNvPr id="156" name="Google Shape;156;g23ec2985a68_1_3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3ec2985a68_1_4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62" name="Google Shape;162;g23ec2985a68_1_42"/>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i="0" lang="en" sz="2700" u="none" cap="none" strike="noStrike">
                <a:solidFill>
                  <a:srgbClr val="000000"/>
                </a:solidFill>
                <a:latin typeface="Rubik"/>
                <a:ea typeface="Rubik"/>
                <a:cs typeface="Rubik"/>
                <a:sym typeface="Rubik"/>
              </a:rPr>
              <a:t>Tabel Analisa</a:t>
            </a:r>
            <a:endParaRPr b="1" i="0" sz="2700" u="none" cap="none" strike="noStrike">
              <a:solidFill>
                <a:srgbClr val="000000"/>
              </a:solidFill>
              <a:latin typeface="Rubik"/>
              <a:ea typeface="Rubik"/>
              <a:cs typeface="Rubik"/>
              <a:sym typeface="Rubik"/>
            </a:endParaRPr>
          </a:p>
        </p:txBody>
      </p:sp>
      <p:pic>
        <p:nvPicPr>
          <p:cNvPr id="163" name="Google Shape;163;g23ec2985a68_1_42"/>
          <p:cNvPicPr preferRelativeResize="0"/>
          <p:nvPr/>
        </p:nvPicPr>
        <p:blipFill>
          <a:blip r:embed="rId4">
            <a:alphaModFix/>
          </a:blip>
          <a:stretch>
            <a:fillRect/>
          </a:stretch>
        </p:blipFill>
        <p:spPr>
          <a:xfrm>
            <a:off x="315263" y="3193775"/>
            <a:ext cx="8513474" cy="1008100"/>
          </a:xfrm>
          <a:prstGeom prst="rect">
            <a:avLst/>
          </a:prstGeom>
          <a:noFill/>
          <a:ln>
            <a:noFill/>
          </a:ln>
        </p:spPr>
      </p:pic>
      <p:pic>
        <p:nvPicPr>
          <p:cNvPr id="164" name="Google Shape;164;g23ec2985a68_1_42"/>
          <p:cNvPicPr preferRelativeResize="0"/>
          <p:nvPr/>
        </p:nvPicPr>
        <p:blipFill>
          <a:blip r:embed="rId5">
            <a:alphaModFix/>
          </a:blip>
          <a:stretch>
            <a:fillRect/>
          </a:stretch>
        </p:blipFill>
        <p:spPr>
          <a:xfrm>
            <a:off x="340500" y="1693763"/>
            <a:ext cx="4372896" cy="1008100"/>
          </a:xfrm>
          <a:prstGeom prst="rect">
            <a:avLst/>
          </a:prstGeom>
          <a:noFill/>
          <a:ln>
            <a:noFill/>
          </a:ln>
        </p:spPr>
      </p:pic>
      <p:sp>
        <p:nvSpPr>
          <p:cNvPr id="165" name="Google Shape;165;g23ec2985a68_1_42"/>
          <p:cNvSpPr txBox="1"/>
          <p:nvPr/>
        </p:nvSpPr>
        <p:spPr>
          <a:xfrm>
            <a:off x="340500" y="1285975"/>
            <a:ext cx="27813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Tabel Kantor Cabang</a:t>
            </a:r>
            <a:endParaRPr sz="1800">
              <a:solidFill>
                <a:schemeClr val="dk2"/>
              </a:solidFill>
            </a:endParaRPr>
          </a:p>
        </p:txBody>
      </p:sp>
      <p:sp>
        <p:nvSpPr>
          <p:cNvPr id="166" name="Google Shape;166;g23ec2985a68_1_42"/>
          <p:cNvSpPr txBox="1"/>
          <p:nvPr/>
        </p:nvSpPr>
        <p:spPr>
          <a:xfrm>
            <a:off x="315275" y="2785975"/>
            <a:ext cx="27813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Tabel Final Transaction</a:t>
            </a:r>
            <a:endParaRPr sz="1800">
              <a:solidFill>
                <a:schemeClr val="dk2"/>
              </a:solidFill>
            </a:endParaRPr>
          </a:p>
        </p:txBody>
      </p:sp>
      <p:grpSp>
        <p:nvGrpSpPr>
          <p:cNvPr id="167" name="Google Shape;167;g23ec2985a68_1_42"/>
          <p:cNvGrpSpPr/>
          <p:nvPr/>
        </p:nvGrpSpPr>
        <p:grpSpPr>
          <a:xfrm>
            <a:off x="6534150" y="190950"/>
            <a:ext cx="2392902" cy="492600"/>
            <a:chOff x="6486525" y="390975"/>
            <a:chExt cx="2392902" cy="492600"/>
          </a:xfrm>
        </p:grpSpPr>
        <p:pic>
          <p:nvPicPr>
            <p:cNvPr id="168" name="Google Shape;168;g23ec2985a68_1_42"/>
            <p:cNvPicPr preferRelativeResize="0"/>
            <p:nvPr/>
          </p:nvPicPr>
          <p:blipFill rotWithShape="1">
            <a:blip r:embed="rId6">
              <a:alphaModFix/>
            </a:blip>
            <a:srcRect b="5649" l="0" r="0" t="5658"/>
            <a:stretch/>
          </p:blipFill>
          <p:spPr>
            <a:xfrm>
              <a:off x="7859302" y="474850"/>
              <a:ext cx="1020125" cy="401642"/>
            </a:xfrm>
            <a:prstGeom prst="rect">
              <a:avLst/>
            </a:prstGeom>
            <a:noFill/>
            <a:ln>
              <a:noFill/>
            </a:ln>
          </p:spPr>
        </p:pic>
        <p:pic>
          <p:nvPicPr>
            <p:cNvPr id="169" name="Google Shape;169;g23ec2985a68_1_42"/>
            <p:cNvPicPr preferRelativeResize="0"/>
            <p:nvPr/>
          </p:nvPicPr>
          <p:blipFill rotWithShape="1">
            <a:blip r:embed="rId7">
              <a:alphaModFix/>
            </a:blip>
            <a:srcRect b="0" l="0" r="0" t="0"/>
            <a:stretch/>
          </p:blipFill>
          <p:spPr>
            <a:xfrm>
              <a:off x="6486525" y="517337"/>
              <a:ext cx="865950" cy="316675"/>
            </a:xfrm>
            <a:prstGeom prst="rect">
              <a:avLst/>
            </a:prstGeom>
            <a:noFill/>
            <a:ln>
              <a:noFill/>
            </a:ln>
          </p:spPr>
        </p:pic>
        <p:sp>
          <p:nvSpPr>
            <p:cNvPr id="170" name="Google Shape;170;g23ec2985a68_1_42"/>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2db74717acd_0_4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6" name="Google Shape;176;g2db74717acd_0_40"/>
          <p:cNvPicPr preferRelativeResize="0"/>
          <p:nvPr/>
        </p:nvPicPr>
        <p:blipFill>
          <a:blip r:embed="rId4">
            <a:alphaModFix/>
          </a:blip>
          <a:stretch>
            <a:fillRect/>
          </a:stretch>
        </p:blipFill>
        <p:spPr>
          <a:xfrm>
            <a:off x="228602" y="686825"/>
            <a:ext cx="4691075" cy="3004000"/>
          </a:xfrm>
          <a:prstGeom prst="rect">
            <a:avLst/>
          </a:prstGeom>
          <a:noFill/>
          <a:ln>
            <a:noFill/>
          </a:ln>
        </p:spPr>
      </p:pic>
      <p:sp>
        <p:nvSpPr>
          <p:cNvPr id="177" name="Google Shape;177;g2db74717acd_0_40"/>
          <p:cNvSpPr txBox="1"/>
          <p:nvPr/>
        </p:nvSpPr>
        <p:spPr>
          <a:xfrm>
            <a:off x="330975" y="227750"/>
            <a:ext cx="3069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Entity Relationship Diagram</a:t>
            </a:r>
            <a:endParaRPr sz="1800">
              <a:solidFill>
                <a:schemeClr val="dk2"/>
              </a:solidFill>
            </a:endParaRPr>
          </a:p>
        </p:txBody>
      </p:sp>
      <p:sp>
        <p:nvSpPr>
          <p:cNvPr id="178" name="Google Shape;178;g2db74717acd_0_40"/>
          <p:cNvSpPr txBox="1"/>
          <p:nvPr/>
        </p:nvSpPr>
        <p:spPr>
          <a:xfrm>
            <a:off x="5093475" y="884975"/>
            <a:ext cx="3374400" cy="300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I created this diagram with MySQL Workbench so I know </a:t>
            </a:r>
            <a:r>
              <a:rPr b="1" lang="en" sz="1200">
                <a:solidFill>
                  <a:schemeClr val="dk2"/>
                </a:solidFill>
              </a:rPr>
              <a:t>the relationship</a:t>
            </a:r>
            <a:r>
              <a:rPr b="1" lang="en" sz="1200">
                <a:solidFill>
                  <a:schemeClr val="dk2"/>
                </a:solidFill>
              </a:rPr>
              <a:t> between each table</a:t>
            </a:r>
            <a:endParaRPr b="1"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 also applied </a:t>
            </a:r>
            <a:r>
              <a:rPr b="1" lang="en" sz="1200">
                <a:solidFill>
                  <a:schemeClr val="dk2"/>
                </a:solidFill>
              </a:rPr>
              <a:t>star scheme</a:t>
            </a:r>
            <a:r>
              <a:rPr lang="en" sz="1200">
                <a:solidFill>
                  <a:schemeClr val="dk2"/>
                </a:solidFill>
              </a:rPr>
              <a:t> where a central dimension table (Final Transaction) surrounded by three fact table. </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Next, I </a:t>
            </a:r>
            <a:r>
              <a:rPr b="1" lang="en" sz="1200">
                <a:solidFill>
                  <a:schemeClr val="dk2"/>
                </a:solidFill>
              </a:rPr>
              <a:t>assign Primary Key and Foreign Key</a:t>
            </a:r>
            <a:r>
              <a:rPr lang="en" sz="1200">
                <a:solidFill>
                  <a:schemeClr val="dk2"/>
                </a:solidFill>
              </a:rPr>
              <a:t> and </a:t>
            </a:r>
            <a:r>
              <a:rPr b="1" lang="en" sz="1200">
                <a:solidFill>
                  <a:schemeClr val="dk2"/>
                </a:solidFill>
              </a:rPr>
              <a:t>check the atomicity</a:t>
            </a:r>
            <a:r>
              <a:rPr lang="en" sz="1200">
                <a:solidFill>
                  <a:schemeClr val="dk2"/>
                </a:solidFill>
              </a:rPr>
              <a:t> on each table to perform </a:t>
            </a:r>
            <a:r>
              <a:rPr b="1" lang="en" sz="1200">
                <a:solidFill>
                  <a:schemeClr val="dk2"/>
                </a:solidFill>
              </a:rPr>
              <a:t>First Database Normal Form (1NF).</a:t>
            </a:r>
            <a:endParaRPr b="1" sz="1200">
              <a:solidFill>
                <a:schemeClr val="dk2"/>
              </a:solidFill>
            </a:endParaRPr>
          </a:p>
          <a:p>
            <a:pPr indent="0" lvl="0" marL="45720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Inventory_ID</a:t>
            </a:r>
            <a:r>
              <a:rPr lang="en" sz="1200">
                <a:solidFill>
                  <a:schemeClr val="dk2"/>
                </a:solidFill>
              </a:rPr>
              <a:t> column was added to Final Transaction and Inventory Table to give </a:t>
            </a:r>
            <a:r>
              <a:rPr b="1" lang="en" sz="1200">
                <a:solidFill>
                  <a:schemeClr val="dk2"/>
                </a:solidFill>
              </a:rPr>
              <a:t>atomicity </a:t>
            </a:r>
            <a:r>
              <a:rPr lang="en" sz="1200">
                <a:solidFill>
                  <a:schemeClr val="dk2"/>
                </a:solidFill>
              </a:rPr>
              <a:t>and reduce dependencies to perform </a:t>
            </a:r>
            <a:r>
              <a:rPr b="1" lang="en" sz="1200">
                <a:solidFill>
                  <a:schemeClr val="dk2"/>
                </a:solidFill>
              </a:rPr>
              <a:t>Second Database Normal Form (2NF)</a:t>
            </a:r>
            <a:endParaRPr b="1" sz="1200">
              <a:solidFill>
                <a:schemeClr val="dk2"/>
              </a:solidFill>
            </a:endParaRPr>
          </a:p>
        </p:txBody>
      </p:sp>
      <p:grpSp>
        <p:nvGrpSpPr>
          <p:cNvPr id="179" name="Google Shape;179;g2db74717acd_0_40"/>
          <p:cNvGrpSpPr/>
          <p:nvPr/>
        </p:nvGrpSpPr>
        <p:grpSpPr>
          <a:xfrm>
            <a:off x="6534150" y="190950"/>
            <a:ext cx="2392902" cy="492600"/>
            <a:chOff x="6486525" y="390975"/>
            <a:chExt cx="2392902" cy="492600"/>
          </a:xfrm>
        </p:grpSpPr>
        <p:pic>
          <p:nvPicPr>
            <p:cNvPr id="180" name="Google Shape;180;g2db74717acd_0_40"/>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181" name="Google Shape;181;g2db74717acd_0_40"/>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182" name="Google Shape;182;g2db74717acd_0_40"/>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23ec2985a68_1_4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88" name="Google Shape;188;g23ec2985a68_1_49"/>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i="0" lang="en" sz="2700" u="none" cap="none" strike="noStrike">
                <a:solidFill>
                  <a:srgbClr val="000000"/>
                </a:solidFill>
                <a:latin typeface="Rubik"/>
                <a:ea typeface="Rubik"/>
                <a:cs typeface="Rubik"/>
                <a:sym typeface="Rubik"/>
              </a:rPr>
              <a:t>BigQuery Syntax</a:t>
            </a:r>
            <a:endParaRPr b="1" i="0" sz="2700" u="none" cap="none" strike="noStrike">
              <a:solidFill>
                <a:srgbClr val="000000"/>
              </a:solidFill>
              <a:latin typeface="Rubik"/>
              <a:ea typeface="Rubik"/>
              <a:cs typeface="Rubik"/>
              <a:sym typeface="Rubik"/>
            </a:endParaRPr>
          </a:p>
        </p:txBody>
      </p:sp>
      <p:sp>
        <p:nvSpPr>
          <p:cNvPr id="189" name="Google Shape;189;g23ec2985a68_1_49"/>
          <p:cNvSpPr txBox="1"/>
          <p:nvPr/>
        </p:nvSpPr>
        <p:spPr>
          <a:xfrm>
            <a:off x="340500" y="1091875"/>
            <a:ext cx="3002700" cy="4926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Rubik"/>
              <a:buAutoNum type="arabicPeriod"/>
            </a:pPr>
            <a:r>
              <a:rPr lang="en" sz="2000">
                <a:latin typeface="Rubik"/>
                <a:ea typeface="Rubik"/>
                <a:cs typeface="Rubik"/>
                <a:sym typeface="Rubik"/>
              </a:rPr>
              <a:t>Nett Sales Column</a:t>
            </a:r>
            <a:endParaRPr b="0" i="0" sz="2000" u="none" cap="none" strike="noStrike">
              <a:solidFill>
                <a:srgbClr val="000000"/>
              </a:solidFill>
              <a:latin typeface="Rubik"/>
              <a:ea typeface="Rubik"/>
              <a:cs typeface="Rubik"/>
              <a:sym typeface="Rubik"/>
            </a:endParaRPr>
          </a:p>
        </p:txBody>
      </p:sp>
      <p:sp>
        <p:nvSpPr>
          <p:cNvPr id="190" name="Google Shape;190;g23ec2985a68_1_49"/>
          <p:cNvSpPr txBox="1"/>
          <p:nvPr/>
        </p:nvSpPr>
        <p:spPr>
          <a:xfrm>
            <a:off x="4283850" y="1597250"/>
            <a:ext cx="4860300" cy="3140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nett_sales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Add the dataset and table where you want to add the column. Don’t forget to give a single quote (‘) symbol</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ADD COLUMN to add new column and use  FLOAT64 data type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 and use WHERE clause to filter column. Here I use IS NULL as a filter column. Because I want to assign value to the empty nett_sales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191" name="Google Shape;191;g23ec2985a68_1_49"/>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FLOAT64 is same data type as FLOAT on MySQL</a:t>
            </a:r>
            <a:endParaRPr sz="1000">
              <a:solidFill>
                <a:schemeClr val="dk2"/>
              </a:solidFill>
            </a:endParaRPr>
          </a:p>
        </p:txBody>
      </p:sp>
      <p:grpSp>
        <p:nvGrpSpPr>
          <p:cNvPr id="192" name="Google Shape;192;g23ec2985a68_1_49"/>
          <p:cNvGrpSpPr/>
          <p:nvPr/>
        </p:nvGrpSpPr>
        <p:grpSpPr>
          <a:xfrm>
            <a:off x="6534150" y="190950"/>
            <a:ext cx="2392902" cy="492600"/>
            <a:chOff x="6486525" y="390975"/>
            <a:chExt cx="2392902" cy="492600"/>
          </a:xfrm>
        </p:grpSpPr>
        <p:pic>
          <p:nvPicPr>
            <p:cNvPr id="193" name="Google Shape;193;g23ec2985a68_1_49"/>
            <p:cNvPicPr preferRelativeResize="0"/>
            <p:nvPr/>
          </p:nvPicPr>
          <p:blipFill rotWithShape="1">
            <a:blip r:embed="rId4">
              <a:alphaModFix/>
            </a:blip>
            <a:srcRect b="5649" l="0" r="0" t="5658"/>
            <a:stretch/>
          </p:blipFill>
          <p:spPr>
            <a:xfrm>
              <a:off x="7859302" y="474850"/>
              <a:ext cx="1020125" cy="401642"/>
            </a:xfrm>
            <a:prstGeom prst="rect">
              <a:avLst/>
            </a:prstGeom>
            <a:noFill/>
            <a:ln>
              <a:noFill/>
            </a:ln>
          </p:spPr>
        </p:pic>
        <p:pic>
          <p:nvPicPr>
            <p:cNvPr id="194" name="Google Shape;194;g23ec2985a68_1_49"/>
            <p:cNvPicPr preferRelativeResize="0"/>
            <p:nvPr/>
          </p:nvPicPr>
          <p:blipFill rotWithShape="1">
            <a:blip r:embed="rId5">
              <a:alphaModFix/>
            </a:blip>
            <a:srcRect b="0" l="0" r="0" t="0"/>
            <a:stretch/>
          </p:blipFill>
          <p:spPr>
            <a:xfrm>
              <a:off x="6486525" y="517337"/>
              <a:ext cx="865950" cy="316675"/>
            </a:xfrm>
            <a:prstGeom prst="rect">
              <a:avLst/>
            </a:prstGeom>
            <a:noFill/>
            <a:ln>
              <a:noFill/>
            </a:ln>
          </p:spPr>
        </p:pic>
        <p:sp>
          <p:nvSpPr>
            <p:cNvPr id="195" name="Google Shape;195;g23ec2985a68_1_49"/>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pic>
        <p:nvPicPr>
          <p:cNvPr id="196" name="Google Shape;196;g23ec2985a68_1_49"/>
          <p:cNvPicPr preferRelativeResize="0"/>
          <p:nvPr/>
        </p:nvPicPr>
        <p:blipFill>
          <a:blip r:embed="rId6">
            <a:alphaModFix/>
          </a:blip>
          <a:stretch>
            <a:fillRect/>
          </a:stretch>
        </p:blipFill>
        <p:spPr>
          <a:xfrm>
            <a:off x="340500" y="1624000"/>
            <a:ext cx="3818375" cy="129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